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86" r:id="rId2"/>
    <p:sldMasterId id="2147483690" r:id="rId3"/>
  </p:sldMasterIdLst>
  <p:notesMasterIdLst>
    <p:notesMasterId r:id="rId29"/>
  </p:notesMasterIdLst>
  <p:handoutMasterIdLst>
    <p:handoutMasterId r:id="rId30"/>
  </p:handoutMasterIdLst>
  <p:sldIdLst>
    <p:sldId id="539" r:id="rId4"/>
    <p:sldId id="2480" r:id="rId5"/>
    <p:sldId id="2481" r:id="rId6"/>
    <p:sldId id="2483" r:id="rId7"/>
    <p:sldId id="2489" r:id="rId8"/>
    <p:sldId id="2490" r:id="rId9"/>
    <p:sldId id="2488" r:id="rId10"/>
    <p:sldId id="318" r:id="rId11"/>
    <p:sldId id="2472" r:id="rId12"/>
    <p:sldId id="2492" r:id="rId13"/>
    <p:sldId id="2493" r:id="rId14"/>
    <p:sldId id="2471" r:id="rId15"/>
    <p:sldId id="2478" r:id="rId16"/>
    <p:sldId id="256" r:id="rId17"/>
    <p:sldId id="2474" r:id="rId18"/>
    <p:sldId id="2494" r:id="rId19"/>
    <p:sldId id="2485" r:id="rId20"/>
    <p:sldId id="560" r:id="rId21"/>
    <p:sldId id="578" r:id="rId22"/>
    <p:sldId id="575" r:id="rId23"/>
    <p:sldId id="574" r:id="rId24"/>
    <p:sldId id="576" r:id="rId25"/>
    <p:sldId id="580" r:id="rId26"/>
    <p:sldId id="581" r:id="rId27"/>
    <p:sldId id="577" r:id="rId28"/>
  </p:sldIdLst>
  <p:sldSz cx="12192000" cy="68580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yriad Pro"/>
        <a:ea typeface="MS PGothic" pitchFamily="34" charset="-128"/>
        <a:cs typeface="Arial" pitchFamily="34" charset="0"/>
      </a:defRPr>
    </a:lvl1pPr>
    <a:lvl2pPr marL="45714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yriad Pro"/>
        <a:ea typeface="MS PGothic" pitchFamily="34" charset="-128"/>
        <a:cs typeface="Arial" pitchFamily="34" charset="0"/>
      </a:defRPr>
    </a:lvl2pPr>
    <a:lvl3pPr marL="91428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yriad Pro"/>
        <a:ea typeface="MS PGothic" pitchFamily="34" charset="-128"/>
        <a:cs typeface="Arial" pitchFamily="34" charset="0"/>
      </a:defRPr>
    </a:lvl3pPr>
    <a:lvl4pPr marL="1371429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yriad Pro"/>
        <a:ea typeface="MS PGothic" pitchFamily="34" charset="-128"/>
        <a:cs typeface="Arial" pitchFamily="34" charset="0"/>
      </a:defRPr>
    </a:lvl4pPr>
    <a:lvl5pPr marL="1828571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yriad Pro"/>
        <a:ea typeface="MS PGothic" pitchFamily="34" charset="-128"/>
        <a:cs typeface="Arial" pitchFamily="34" charset="0"/>
      </a:defRPr>
    </a:lvl5pPr>
    <a:lvl6pPr marL="2285715" algn="l" defTabSz="914286" rtl="0" eaLnBrk="1" latinLnBrk="0" hangingPunct="1">
      <a:defRPr sz="2400" kern="1200">
        <a:solidFill>
          <a:schemeClr val="tx1"/>
        </a:solidFill>
        <a:latin typeface="Myriad Pro"/>
        <a:ea typeface="MS PGothic" pitchFamily="34" charset="-128"/>
        <a:cs typeface="Arial" pitchFamily="34" charset="0"/>
      </a:defRPr>
    </a:lvl6pPr>
    <a:lvl7pPr marL="2742857" algn="l" defTabSz="914286" rtl="0" eaLnBrk="1" latinLnBrk="0" hangingPunct="1">
      <a:defRPr sz="2400" kern="1200">
        <a:solidFill>
          <a:schemeClr val="tx1"/>
        </a:solidFill>
        <a:latin typeface="Myriad Pro"/>
        <a:ea typeface="MS PGothic" pitchFamily="34" charset="-128"/>
        <a:cs typeface="Arial" pitchFamily="34" charset="0"/>
      </a:defRPr>
    </a:lvl7pPr>
    <a:lvl8pPr marL="3200000" algn="l" defTabSz="914286" rtl="0" eaLnBrk="1" latinLnBrk="0" hangingPunct="1">
      <a:defRPr sz="2400" kern="1200">
        <a:solidFill>
          <a:schemeClr val="tx1"/>
        </a:solidFill>
        <a:latin typeface="Myriad Pro"/>
        <a:ea typeface="MS PGothic" pitchFamily="34" charset="-128"/>
        <a:cs typeface="Arial" pitchFamily="34" charset="0"/>
      </a:defRPr>
    </a:lvl8pPr>
    <a:lvl9pPr marL="3657143" algn="l" defTabSz="914286" rtl="0" eaLnBrk="1" latinLnBrk="0" hangingPunct="1">
      <a:defRPr sz="2400" kern="1200">
        <a:solidFill>
          <a:schemeClr val="tx1"/>
        </a:solidFill>
        <a:latin typeface="Myriad Pro"/>
        <a:ea typeface="MS PGothic" pitchFamily="34" charset="-128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482"/>
    <a:srgbClr val="001FC7"/>
    <a:srgbClr val="194FFA"/>
    <a:srgbClr val="5CBEF9"/>
    <a:srgbClr val="145CFB"/>
    <a:srgbClr val="EE0565"/>
    <a:srgbClr val="39EE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6410" autoAdjust="0"/>
  </p:normalViewPr>
  <p:slideViewPr>
    <p:cSldViewPr>
      <p:cViewPr varScale="1">
        <p:scale>
          <a:sx n="71" d="100"/>
          <a:sy n="71" d="100"/>
        </p:scale>
        <p:origin x="10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10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125" y="43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Myriad Pro" pitchFamily="1" charset="0"/>
                <a:ea typeface="ＭＳ Ｐゴシック" pitchFamily="3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dirty="0">
                <a:latin typeface="Myriad Pro" pitchFamily="1" charset="0"/>
                <a:ea typeface="ＭＳ Ｐゴシック" pitchFamily="3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7687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 eaLnBrk="0" hangingPunct="0">
              <a:defRPr sz="1200">
                <a:latin typeface="Arial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4" tIns="46582" rIns="93164" bIns="46582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4" tIns="46582" rIns="93164" bIns="46582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 eaLnBrk="0" hangingPunct="0">
              <a:defRPr sz="1200">
                <a:latin typeface="Arial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9758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7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0654" y="4365893"/>
            <a:ext cx="5445231" cy="3962692"/>
          </a:xfrm>
        </p:spPr>
        <p:txBody>
          <a:bodyPr>
            <a:normAutofit/>
          </a:bodyPr>
          <a:lstStyle/>
          <a:p>
            <a:pPr marL="0" indent="0" defTabSz="907268">
              <a:buFont typeface="Arial" panose="020B0604020202020204" pitchFamily="34" charset="0"/>
              <a:buNone/>
              <a:defRPr/>
            </a:pPr>
            <a:endParaRPr lang="en-US" sz="1400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55464" y="8616810"/>
            <a:ext cx="2949500" cy="455173"/>
          </a:xfrm>
          <a:prstGeom prst="rect">
            <a:avLst/>
          </a:prstGeom>
        </p:spPr>
        <p:txBody>
          <a:bodyPr lIns="89035" tIns="44518" rIns="89035" bIns="44518"/>
          <a:lstStyle/>
          <a:p>
            <a:fld id="{B128A747-5EDB-4D3C-AFB8-1D7B41E9835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066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 a One Size Fits All Model</a:t>
            </a:r>
          </a:p>
          <a:p>
            <a:r>
              <a:rPr lang="en-US" dirty="0"/>
              <a:t>The number of unique needs of a wheelchair user when it comes to WAVs can be staggering</a:t>
            </a:r>
          </a:p>
          <a:p>
            <a:r>
              <a:rPr lang="en-US" dirty="0"/>
              <a:t>-Rational</a:t>
            </a:r>
          </a:p>
          <a:p>
            <a:r>
              <a:rPr lang="en-US" dirty="0"/>
              <a:t>-Emotional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Wheelchair location in vehicles is very important today – much as it can be for ambulatory individuals.  Will Autonomous Vehicles change this paradigm?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6A70A5-7E26-4FE8-A913-B0953EB1A5D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492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conversion and upfit industry supplies solutions and vehicles for 3 distinct segments.</a:t>
            </a:r>
          </a:p>
          <a:p>
            <a:endParaRPr lang="en-US" dirty="0"/>
          </a:p>
          <a:p>
            <a:r>
              <a:rPr lang="en-US" dirty="0"/>
              <a:t>The mobility industry serves these segments and customers via:</a:t>
            </a:r>
          </a:p>
          <a:p>
            <a:r>
              <a:rPr lang="en-US" dirty="0"/>
              <a:t>Lowered Floor Minivans w/Ramps</a:t>
            </a:r>
          </a:p>
          <a:p>
            <a:r>
              <a:rPr lang="en-US" dirty="0"/>
              <a:t>Other targeted conversions (e.g. pickups/utilities)</a:t>
            </a:r>
          </a:p>
          <a:p>
            <a:r>
              <a:rPr lang="en-US" dirty="0"/>
              <a:t>Lifts</a:t>
            </a:r>
          </a:p>
          <a:p>
            <a:r>
              <a:rPr lang="en-US" dirty="0"/>
              <a:t>Ramps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6A70A5-7E26-4FE8-A913-B0953EB1A5D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8776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conversion and upfit industry supplies solutions and vehicles for 3 distinct segments.</a:t>
            </a:r>
          </a:p>
          <a:p>
            <a:endParaRPr lang="en-US" dirty="0"/>
          </a:p>
          <a:p>
            <a:r>
              <a:rPr lang="en-US" dirty="0"/>
              <a:t>The autonomous vehicle future will potentially impact these 3 segments differently at different times.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6A70A5-7E26-4FE8-A913-B0953EB1A5D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0703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6A70A5-7E26-4FE8-A913-B0953EB1A5D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3499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0654" y="4365893"/>
            <a:ext cx="5445231" cy="3962692"/>
          </a:xfrm>
        </p:spPr>
        <p:txBody>
          <a:bodyPr>
            <a:normAutofit/>
          </a:bodyPr>
          <a:lstStyle/>
          <a:p>
            <a:pPr marL="0" indent="0" defTabSz="907268">
              <a:buFont typeface="Arial" panose="020B0604020202020204" pitchFamily="34" charset="0"/>
              <a:buNone/>
              <a:defRPr/>
            </a:pPr>
            <a:endParaRPr lang="en-US" sz="1400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55464" y="8616810"/>
            <a:ext cx="2949500" cy="455173"/>
          </a:xfrm>
          <a:prstGeom prst="rect">
            <a:avLst/>
          </a:prstGeom>
        </p:spPr>
        <p:txBody>
          <a:bodyPr lIns="89035" tIns="44518" rIns="89035" bIns="44518"/>
          <a:lstStyle/>
          <a:p>
            <a:fld id="{B128A747-5EDB-4D3C-AFB8-1D7B41E9835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556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0654" y="4365893"/>
            <a:ext cx="5445231" cy="3962692"/>
          </a:xfrm>
        </p:spPr>
        <p:txBody>
          <a:bodyPr>
            <a:normAutofit/>
          </a:bodyPr>
          <a:lstStyle/>
          <a:p>
            <a:pPr marL="0" indent="0" defTabSz="907268">
              <a:buFont typeface="Arial" panose="020B0604020202020204" pitchFamily="34" charset="0"/>
              <a:buNone/>
              <a:defRPr/>
            </a:pPr>
            <a:endParaRPr lang="en-US" sz="1400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55464" y="8616810"/>
            <a:ext cx="2949500" cy="455173"/>
          </a:xfrm>
          <a:prstGeom prst="rect">
            <a:avLst/>
          </a:prstGeom>
        </p:spPr>
        <p:txBody>
          <a:bodyPr lIns="89035" tIns="44518" rIns="89035" bIns="44518"/>
          <a:lstStyle/>
          <a:p>
            <a:fld id="{B128A747-5EDB-4D3C-AFB8-1D7B41E9835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236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0654" y="4365893"/>
            <a:ext cx="5445231" cy="3962692"/>
          </a:xfrm>
        </p:spPr>
        <p:txBody>
          <a:bodyPr>
            <a:normAutofit/>
          </a:bodyPr>
          <a:lstStyle/>
          <a:p>
            <a:pPr marL="0" indent="0" defTabSz="907268">
              <a:buFont typeface="Arial" panose="020B0604020202020204" pitchFamily="34" charset="0"/>
              <a:buNone/>
              <a:defRPr/>
            </a:pPr>
            <a:endParaRPr lang="en-US" sz="1400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55464" y="8616810"/>
            <a:ext cx="2949500" cy="455173"/>
          </a:xfrm>
          <a:prstGeom prst="rect">
            <a:avLst/>
          </a:prstGeom>
        </p:spPr>
        <p:txBody>
          <a:bodyPr lIns="89035" tIns="44518" rIns="89035" bIns="44518"/>
          <a:lstStyle/>
          <a:p>
            <a:fld id="{B128A747-5EDB-4D3C-AFB8-1D7B41E983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047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0654" y="4365893"/>
            <a:ext cx="5445231" cy="3962692"/>
          </a:xfrm>
        </p:spPr>
        <p:txBody>
          <a:bodyPr>
            <a:normAutofit/>
          </a:bodyPr>
          <a:lstStyle/>
          <a:p>
            <a:pPr marL="0" indent="0" defTabSz="907268">
              <a:buFont typeface="Arial" panose="020B0604020202020204" pitchFamily="34" charset="0"/>
              <a:buNone/>
              <a:defRPr/>
            </a:pPr>
            <a:endParaRPr lang="en-US" sz="1400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55464" y="8616810"/>
            <a:ext cx="2949500" cy="455173"/>
          </a:xfrm>
          <a:prstGeom prst="rect">
            <a:avLst/>
          </a:prstGeom>
        </p:spPr>
        <p:txBody>
          <a:bodyPr lIns="89035" tIns="44518" rIns="89035" bIns="44518"/>
          <a:lstStyle/>
          <a:p>
            <a:fld id="{B128A747-5EDB-4D3C-AFB8-1D7B41E9835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922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0654" y="4365893"/>
            <a:ext cx="5445231" cy="3962692"/>
          </a:xfrm>
        </p:spPr>
        <p:txBody>
          <a:bodyPr>
            <a:normAutofit/>
          </a:bodyPr>
          <a:lstStyle/>
          <a:p>
            <a:pPr marL="0" indent="0" defTabSz="907268">
              <a:buFont typeface="Arial" panose="020B0604020202020204" pitchFamily="34" charset="0"/>
              <a:buNone/>
              <a:defRPr/>
            </a:pPr>
            <a:endParaRPr lang="en-US" sz="1400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55464" y="8616810"/>
            <a:ext cx="2949500" cy="455173"/>
          </a:xfrm>
          <a:prstGeom prst="rect">
            <a:avLst/>
          </a:prstGeom>
        </p:spPr>
        <p:txBody>
          <a:bodyPr lIns="89035" tIns="44518" rIns="89035" bIns="44518"/>
          <a:lstStyle/>
          <a:p>
            <a:fld id="{B128A747-5EDB-4D3C-AFB8-1D7B41E9835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9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BORN OF NECESSITY.  There were no other options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6A70A5-7E26-4FE8-A913-B0953EB1A5D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296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Converted vehicles have evolved w/industry and customer wants/needs.</a:t>
            </a:r>
          </a:p>
          <a:p>
            <a:r>
              <a:rPr lang="en-US" dirty="0"/>
              <a:t>Industry innovated to offer options as Automotive Architectures evolved</a:t>
            </a:r>
          </a:p>
          <a:p>
            <a:r>
              <a:rPr lang="en-US" dirty="0"/>
              <a:t>Raised Roofs gave way to Lowered Floors</a:t>
            </a:r>
          </a:p>
          <a:p>
            <a:endParaRPr lang="en-US" dirty="0"/>
          </a:p>
          <a:p>
            <a:r>
              <a:rPr lang="en-US" dirty="0"/>
              <a:t>Normalcy Desired by wheelchair users – they don’t want a vehicle that labels them.</a:t>
            </a:r>
          </a:p>
          <a:p>
            <a:endParaRPr lang="en-US" dirty="0"/>
          </a:p>
          <a:p>
            <a:r>
              <a:rPr lang="en-US" dirty="0"/>
              <a:t>The move to Autonomous Vehicles is another evolution that we think about and work on daily.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6A70A5-7E26-4FE8-A913-B0953EB1A5D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480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Vehicles have to meet some basic requirements to be wheelchair accessible</a:t>
            </a:r>
          </a:p>
          <a:p>
            <a:r>
              <a:rPr lang="en-US" dirty="0"/>
              <a:t> – In some cases it’s a matter of physics, but it all comes down to accommodating the particulars of a wheelchair user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6A70A5-7E26-4FE8-A913-B0953EB1A5D3}" type="slidenum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/>
                <a:ea typeface="MS PGothic" pitchFamily="34" charset="-128"/>
                <a:cs typeface="Arial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"/>
              <a:ea typeface="MS PGothic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6633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Vehicles have to meet some basic requirements to be wheelchair accessible</a:t>
            </a:r>
          </a:p>
          <a:p>
            <a:r>
              <a:rPr lang="en-US" dirty="0"/>
              <a:t> – In some cases it’s a matter of physics, but it all comes down to accommodating the particulars of a wheelchair user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6A70A5-7E26-4FE8-A913-B0953EB1A5D3}" type="slidenum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/>
                <a:ea typeface="MS PGothic" pitchFamily="34" charset="-128"/>
                <a:cs typeface="Arial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"/>
              <a:ea typeface="MS PGothic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817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44" indent="0" algn="ctr">
              <a:buNone/>
              <a:defRPr/>
            </a:lvl2pPr>
            <a:lvl3pPr marL="914286" indent="0" algn="ctr">
              <a:buNone/>
              <a:defRPr/>
            </a:lvl3pPr>
            <a:lvl4pPr marL="1371429" indent="0" algn="ctr">
              <a:buNone/>
              <a:defRPr/>
            </a:lvl4pPr>
            <a:lvl5pPr marL="1828571" indent="0" algn="ctr">
              <a:buNone/>
              <a:defRPr/>
            </a:lvl5pPr>
            <a:lvl6pPr marL="2285715" indent="0" algn="ctr">
              <a:buNone/>
              <a:defRPr/>
            </a:lvl6pPr>
            <a:lvl7pPr marL="2742857" indent="0" algn="ctr">
              <a:buNone/>
              <a:defRPr/>
            </a:lvl7pPr>
            <a:lvl8pPr marL="3200000" indent="0" algn="ctr">
              <a:buNone/>
              <a:defRPr/>
            </a:lvl8pPr>
            <a:lvl9pPr marL="365714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1495320-8669-4BA2-8AA9-A57D444CA571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2057400"/>
            <a:ext cx="73152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144" indent="0">
              <a:buNone/>
              <a:defRPr sz="2800"/>
            </a:lvl2pPr>
            <a:lvl3pPr marL="914286" indent="0">
              <a:buNone/>
              <a:defRPr sz="2400"/>
            </a:lvl3pPr>
            <a:lvl4pPr marL="1371429" indent="0">
              <a:buNone/>
              <a:defRPr sz="2000"/>
            </a:lvl4pPr>
            <a:lvl5pPr marL="1828571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09C59F-866C-45A4-998F-2ACB3096E2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hoto, no foo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0F7036D-DE1B-44C0-883C-F0047367A861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ED65BDD2-937F-4CC9-A5A4-77CDB03C78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389717" y="1371600"/>
            <a:ext cx="7315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144" indent="0">
              <a:buNone/>
              <a:defRPr sz="2800"/>
            </a:lvl2pPr>
            <a:lvl3pPr marL="914286" indent="0">
              <a:buNone/>
              <a:defRPr sz="2400"/>
            </a:lvl3pPr>
            <a:lvl4pPr marL="1371429" indent="0">
              <a:buNone/>
              <a:defRPr sz="2000"/>
            </a:lvl4pPr>
            <a:lvl5pPr marL="1828571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No foo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0F7036D-DE1B-44C0-883C-F0047367A861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4B17868-1AB5-4BE1-BF8C-1D0B31A522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3632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AD0A00-1847-4E28-9530-87B510B94B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471773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90503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38767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5722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C0C74D-CC3B-1F4F-A942-DE904079B05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4"/>
          <p:cNvSpPr>
            <a:spLocks noGrp="1"/>
          </p:cNvSpPr>
          <p:nvPr>
            <p:ph sz="half" idx="2"/>
          </p:nvPr>
        </p:nvSpPr>
        <p:spPr>
          <a:xfrm>
            <a:off x="933451" y="1371601"/>
            <a:ext cx="10488083" cy="4924333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marL="257175" lvl="0" indent="-257175">
              <a:buFont typeface="+mj-lt"/>
              <a:buAutoNum type="arabicPeriod"/>
            </a:pPr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1785600" y="6535098"/>
            <a:ext cx="401805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A1EAE86E-E10D-4050-9873-1963D8D93D02}" type="slidenum">
              <a:rPr lang="en-US" sz="750" b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750" b="1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7299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44" indent="0" algn="ctr">
              <a:buNone/>
              <a:defRPr/>
            </a:lvl2pPr>
            <a:lvl3pPr marL="914286" indent="0" algn="ctr">
              <a:buNone/>
              <a:defRPr/>
            </a:lvl3pPr>
            <a:lvl4pPr marL="1371429" indent="0" algn="ctr">
              <a:buNone/>
              <a:defRPr/>
            </a:lvl4pPr>
            <a:lvl5pPr marL="1828571" indent="0" algn="ctr">
              <a:buNone/>
              <a:defRPr/>
            </a:lvl5pPr>
            <a:lvl6pPr marL="2285715" indent="0" algn="ctr">
              <a:buNone/>
              <a:defRPr/>
            </a:lvl6pPr>
            <a:lvl7pPr marL="2742857" indent="0" algn="ctr">
              <a:buNone/>
              <a:defRPr/>
            </a:lvl7pPr>
            <a:lvl8pPr marL="3200000" indent="0" algn="ctr">
              <a:buNone/>
              <a:defRPr/>
            </a:lvl8pPr>
            <a:lvl9pPr marL="365714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74575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2ABF60-4D48-43E9-83DD-2529AA6C09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012881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6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44" indent="0">
              <a:buNone/>
              <a:defRPr sz="1800"/>
            </a:lvl2pPr>
            <a:lvl3pPr marL="914286" indent="0">
              <a:buNone/>
              <a:defRPr sz="1600"/>
            </a:lvl3pPr>
            <a:lvl4pPr marL="1371429" indent="0">
              <a:buNone/>
              <a:defRPr sz="1400"/>
            </a:lvl4pPr>
            <a:lvl5pPr marL="1828571" indent="0">
              <a:buNone/>
              <a:defRPr sz="1400"/>
            </a:lvl5pPr>
            <a:lvl6pPr marL="2285715" indent="0">
              <a:buNone/>
              <a:defRPr sz="1400"/>
            </a:lvl6pPr>
            <a:lvl7pPr marL="2742857" indent="0">
              <a:buNone/>
              <a:defRPr sz="1400"/>
            </a:lvl7pPr>
            <a:lvl8pPr marL="3200000" indent="0">
              <a:buNone/>
              <a:defRPr sz="1400"/>
            </a:lvl8pPr>
            <a:lvl9pPr marL="365714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1223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2ABF60-4D48-43E9-83DD-2529AA6C09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133600"/>
            <a:ext cx="5080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133600"/>
            <a:ext cx="5080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5DC0A6-DDFF-40E2-AB2D-303704883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874474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837213-BC17-420A-903E-6788A2A932EB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5DC0A6-DDFF-40E2-AB2D-303704883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644531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057400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4" indent="0">
              <a:buNone/>
              <a:defRPr sz="2000" b="1"/>
            </a:lvl2pPr>
            <a:lvl3pPr marL="914286" indent="0">
              <a:buNone/>
              <a:defRPr sz="1800" b="1"/>
            </a:lvl3pPr>
            <a:lvl4pPr marL="1371429" indent="0">
              <a:buNone/>
              <a:defRPr sz="1600" b="1"/>
            </a:lvl4pPr>
            <a:lvl5pPr marL="1828571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819400"/>
            <a:ext cx="5386917" cy="33067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2057400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4" indent="0">
              <a:buNone/>
              <a:defRPr sz="2000" b="1"/>
            </a:lvl2pPr>
            <a:lvl3pPr marL="914286" indent="0">
              <a:buNone/>
              <a:defRPr sz="1800" b="1"/>
            </a:lvl3pPr>
            <a:lvl4pPr marL="1371429" indent="0">
              <a:buNone/>
              <a:defRPr sz="1600" b="1"/>
            </a:lvl4pPr>
            <a:lvl5pPr marL="1828571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819400"/>
            <a:ext cx="5389033" cy="33067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52E046-5D54-4EF5-9E98-9D41422EE7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5671673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42FE9B0-AAED-4CC4-BC9C-BB1852C21DCA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057400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4" indent="0">
              <a:buNone/>
              <a:defRPr sz="2000" b="1"/>
            </a:lvl2pPr>
            <a:lvl3pPr marL="914286" indent="0">
              <a:buNone/>
              <a:defRPr sz="1800" b="1"/>
            </a:lvl3pPr>
            <a:lvl4pPr marL="1371429" indent="0">
              <a:buNone/>
              <a:defRPr sz="1600" b="1"/>
            </a:lvl4pPr>
            <a:lvl5pPr marL="1828571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819400"/>
            <a:ext cx="5386917" cy="33067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2057400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4" indent="0">
              <a:buNone/>
              <a:defRPr sz="2000" b="1"/>
            </a:lvl2pPr>
            <a:lvl3pPr marL="914286" indent="0">
              <a:buNone/>
              <a:defRPr sz="1800" b="1"/>
            </a:lvl3pPr>
            <a:lvl4pPr marL="1371429" indent="0">
              <a:buNone/>
              <a:defRPr sz="1600" b="1"/>
            </a:lvl4pPr>
            <a:lvl5pPr marL="1828571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819400"/>
            <a:ext cx="5389033" cy="33067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52E046-5D54-4EF5-9E98-9D41422EE7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02934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031170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D920E47-A3E5-4B23-A401-142E60AE450B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562563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1495320-8669-4BA2-8AA9-A57D444CA571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2057400"/>
            <a:ext cx="73152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144" indent="0">
              <a:buNone/>
              <a:defRPr sz="2800"/>
            </a:lvl2pPr>
            <a:lvl3pPr marL="914286" indent="0">
              <a:buNone/>
              <a:defRPr sz="2400"/>
            </a:lvl3pPr>
            <a:lvl4pPr marL="1371429" indent="0">
              <a:buNone/>
              <a:defRPr sz="2000"/>
            </a:lvl4pPr>
            <a:lvl5pPr marL="1828571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09C59F-866C-45A4-998F-2ACB3096E2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177679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hoto, no foo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0F7036D-DE1B-44C0-883C-F0047367A861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ED65BDD2-937F-4CC9-A5A4-77CDB03C78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389717" y="1371600"/>
            <a:ext cx="7315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144" indent="0">
              <a:buNone/>
              <a:defRPr sz="2800"/>
            </a:lvl2pPr>
            <a:lvl3pPr marL="914286" indent="0">
              <a:buNone/>
              <a:defRPr sz="2400"/>
            </a:lvl3pPr>
            <a:lvl4pPr marL="1371429" indent="0">
              <a:buNone/>
              <a:defRPr sz="2000"/>
            </a:lvl4pPr>
            <a:lvl5pPr marL="1828571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1136681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No foo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0F7036D-DE1B-44C0-883C-F0047367A861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4B17868-1AB5-4BE1-BF8C-1D0B31A522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363200" cy="464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AD0A00-1847-4E28-9530-87B510B94B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9284975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22052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6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44" indent="0">
              <a:buNone/>
              <a:defRPr sz="1800"/>
            </a:lvl2pPr>
            <a:lvl3pPr marL="914286" indent="0">
              <a:buNone/>
              <a:defRPr sz="1600"/>
            </a:lvl3pPr>
            <a:lvl4pPr marL="1371429" indent="0">
              <a:buNone/>
              <a:defRPr sz="1400"/>
            </a:lvl4pPr>
            <a:lvl5pPr marL="1828571" indent="0">
              <a:buNone/>
              <a:defRPr sz="1400"/>
            </a:lvl5pPr>
            <a:lvl6pPr marL="2285715" indent="0">
              <a:buNone/>
              <a:defRPr sz="1400"/>
            </a:lvl6pPr>
            <a:lvl7pPr marL="2742857" indent="0">
              <a:buNone/>
              <a:defRPr sz="1400"/>
            </a:lvl7pPr>
            <a:lvl8pPr marL="3200000" indent="0">
              <a:buNone/>
              <a:defRPr sz="1400"/>
            </a:lvl8pPr>
            <a:lvl9pPr marL="365714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133600"/>
            <a:ext cx="5080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133600"/>
            <a:ext cx="5080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5DC0A6-DDFF-40E2-AB2D-303704883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837213-BC17-420A-903E-6788A2A932EB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5DC0A6-DDFF-40E2-AB2D-303704883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72955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057400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4" indent="0">
              <a:buNone/>
              <a:defRPr sz="2000" b="1"/>
            </a:lvl2pPr>
            <a:lvl3pPr marL="914286" indent="0">
              <a:buNone/>
              <a:defRPr sz="1800" b="1"/>
            </a:lvl3pPr>
            <a:lvl4pPr marL="1371429" indent="0">
              <a:buNone/>
              <a:defRPr sz="1600" b="1"/>
            </a:lvl4pPr>
            <a:lvl5pPr marL="1828571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819400"/>
            <a:ext cx="5386917" cy="33067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2057400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4" indent="0">
              <a:buNone/>
              <a:defRPr sz="2000" b="1"/>
            </a:lvl2pPr>
            <a:lvl3pPr marL="914286" indent="0">
              <a:buNone/>
              <a:defRPr sz="1800" b="1"/>
            </a:lvl3pPr>
            <a:lvl4pPr marL="1371429" indent="0">
              <a:buNone/>
              <a:defRPr sz="1600" b="1"/>
            </a:lvl4pPr>
            <a:lvl5pPr marL="1828571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819400"/>
            <a:ext cx="5389033" cy="33067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52E046-5D54-4EF5-9E98-9D41422EE7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42FE9B0-AAED-4CC4-BC9C-BB1852C21DCA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057400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4" indent="0">
              <a:buNone/>
              <a:defRPr sz="2000" b="1"/>
            </a:lvl2pPr>
            <a:lvl3pPr marL="914286" indent="0">
              <a:buNone/>
              <a:defRPr sz="1800" b="1"/>
            </a:lvl3pPr>
            <a:lvl4pPr marL="1371429" indent="0">
              <a:buNone/>
              <a:defRPr sz="1600" b="1"/>
            </a:lvl4pPr>
            <a:lvl5pPr marL="1828571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819400"/>
            <a:ext cx="5386917" cy="33067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2057400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4" indent="0">
              <a:buNone/>
              <a:defRPr sz="2000" b="1"/>
            </a:lvl2pPr>
            <a:lvl3pPr marL="914286" indent="0">
              <a:buNone/>
              <a:defRPr sz="1800" b="1"/>
            </a:lvl3pPr>
            <a:lvl4pPr marL="1371429" indent="0">
              <a:buNone/>
              <a:defRPr sz="1600" b="1"/>
            </a:lvl4pPr>
            <a:lvl5pPr marL="1828571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819400"/>
            <a:ext cx="5389033" cy="33067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52E046-5D54-4EF5-9E98-9D41422EE7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363200" cy="7620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711044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D920E47-A3E5-4B23-A401-142E60AE450B}"/>
              </a:ext>
            </a:extLst>
          </p:cNvPr>
          <p:cNvSpPr/>
          <p:nvPr userDrawn="1"/>
        </p:nvSpPr>
        <p:spPr bwMode="auto">
          <a:xfrm>
            <a:off x="1894417" y="5791200"/>
            <a:ext cx="8305800" cy="1066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C7106A74-0152-4187-9DF6-17D34AE722FF}"/>
              </a:ext>
            </a:extLst>
          </p:cNvPr>
          <p:cNvGrpSpPr/>
          <p:nvPr userDrawn="1"/>
        </p:nvGrpSpPr>
        <p:grpSpPr>
          <a:xfrm>
            <a:off x="1524000" y="9525"/>
            <a:ext cx="9144000" cy="6858000"/>
            <a:chOff x="0" y="0"/>
            <a:chExt cx="9144000" cy="6858000"/>
          </a:xfrm>
        </p:grpSpPr>
        <p:pic>
          <p:nvPicPr>
            <p:cNvPr id="11" name="Picture 7" descr="NMEDA_PP_PG2_2011">
              <a:extLst>
                <a:ext uri="{FF2B5EF4-FFF2-40B4-BE49-F238E27FC236}">
                  <a16:creationId xmlns:a16="http://schemas.microsoft.com/office/drawing/2014/main" id="{9D1BEEEF-E1B9-434C-A4C0-55FE63AAAA2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1" descr="toyota-rampvan-xi.jpg">
              <a:extLst>
                <a:ext uri="{FF2B5EF4-FFF2-40B4-BE49-F238E27FC236}">
                  <a16:creationId xmlns:a16="http://schemas.microsoft.com/office/drawing/2014/main" id="{96D3B3EA-2406-4A9F-A358-95244B7923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print"/>
            <a:stretch>
              <a:fillRect/>
            </a:stretch>
          </p:blipFill>
          <p:spPr>
            <a:xfrm>
              <a:off x="3886200" y="6019800"/>
              <a:ext cx="1371600" cy="678845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4E7E93D-0DD3-4D11-A7B9-144EE221B096}"/>
              </a:ext>
            </a:extLst>
          </p:cNvPr>
          <p:cNvGrpSpPr/>
          <p:nvPr userDrawn="1"/>
        </p:nvGrpSpPr>
        <p:grpSpPr>
          <a:xfrm>
            <a:off x="0" y="0"/>
            <a:ext cx="12192000" cy="5876925"/>
            <a:chOff x="0" y="0"/>
            <a:chExt cx="12192000" cy="5876925"/>
          </a:xfrm>
        </p:grpSpPr>
        <p:pic>
          <p:nvPicPr>
            <p:cNvPr id="14" name="Picture 7" descr="NMEDA_PP_PG2_2011">
              <a:extLst>
                <a:ext uri="{FF2B5EF4-FFF2-40B4-BE49-F238E27FC236}">
                  <a16:creationId xmlns:a16="http://schemas.microsoft.com/office/drawing/2014/main" id="{376F79D4-113B-4934-968E-FF6D6866A36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15" cstate="print"/>
            <a:srcRect b="14306"/>
            <a:stretch/>
          </p:blipFill>
          <p:spPr bwMode="auto">
            <a:xfrm>
              <a:off x="0" y="0"/>
              <a:ext cx="9144000" cy="5876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7" descr="NMEDA_PP_PG2_2011">
              <a:extLst>
                <a:ext uri="{FF2B5EF4-FFF2-40B4-BE49-F238E27FC236}">
                  <a16:creationId xmlns:a16="http://schemas.microsoft.com/office/drawing/2014/main" id="{D9DAF822-CAC6-4518-A244-B085E3D73CD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15" cstate="print"/>
            <a:srcRect r="23333" b="14306"/>
            <a:stretch/>
          </p:blipFill>
          <p:spPr bwMode="auto">
            <a:xfrm>
              <a:off x="3048000" y="0"/>
              <a:ext cx="9144000" cy="5876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133600"/>
            <a:ext cx="10363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121826-BD93-4DA4-A9E9-14A2419E6A0E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74" y="217844"/>
            <a:ext cx="2502903" cy="45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82432D-1706-4223-9FA1-63A76E0DFA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44" b="36667"/>
          <a:stretch/>
        </p:blipFill>
        <p:spPr>
          <a:xfrm>
            <a:off x="9018004" y="217844"/>
            <a:ext cx="2261034" cy="4572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36B59E5-AFFB-403C-A200-F47E5492391B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76200"/>
            <a:ext cx="723529" cy="71105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F6A6DED-2D5E-438D-B055-F40428A252E7}"/>
              </a:ext>
            </a:extLst>
          </p:cNvPr>
          <p:cNvSpPr txBox="1"/>
          <p:nvPr userDrawn="1"/>
        </p:nvSpPr>
        <p:spPr>
          <a:xfrm>
            <a:off x="4800600" y="115669"/>
            <a:ext cx="3552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Gotham Bold" pitchFamily="50" charset="0"/>
              </a:rPr>
              <a:t>National Mobility Equipment</a:t>
            </a:r>
          </a:p>
          <a:p>
            <a:r>
              <a:rPr lang="en-US" sz="1800" dirty="0">
                <a:solidFill>
                  <a:schemeClr val="bg1"/>
                </a:solidFill>
                <a:latin typeface="Gotham Bold" pitchFamily="50" charset="0"/>
              </a:rPr>
              <a:t>Dealers Association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83" r:id="rId5"/>
    <p:sldLayoutId id="2147483675" r:id="rId6"/>
    <p:sldLayoutId id="2147483684" r:id="rId7"/>
    <p:sldLayoutId id="2147483676" r:id="rId8"/>
    <p:sldLayoutId id="2147483677" r:id="rId9"/>
    <p:sldLayoutId id="2147483679" r:id="rId10"/>
    <p:sldLayoutId id="2147483680" r:id="rId11"/>
    <p:sldLayoutId id="2147483682" r:id="rId12"/>
    <p:sldLayoutId id="2147483685" r:id="rId13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Myriad Pro" panose="020B0703030403020204" pitchFamily="34" charset="0"/>
          <a:ea typeface="MS PGothic" pitchFamily="34" charset="-128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5pPr>
      <a:lvl6pPr marL="45714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28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42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571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857" indent="-342857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2">
              <a:lumMod val="50000"/>
            </a:schemeClr>
          </a:solidFill>
          <a:latin typeface="Myriad Pro" panose="020B0703030403020204" pitchFamily="34" charset="0"/>
          <a:ea typeface="MS PGothic" pitchFamily="34" charset="-128"/>
          <a:cs typeface="+mn-cs"/>
        </a:defRPr>
      </a:lvl1pPr>
      <a:lvl2pPr marL="742856" indent="-285714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800">
          <a:solidFill>
            <a:schemeClr val="bg2">
              <a:lumMod val="50000"/>
            </a:schemeClr>
          </a:solidFill>
          <a:latin typeface="Myriad Pro" panose="020B0703030403020204" pitchFamily="34" charset="0"/>
          <a:ea typeface="MS PGothic" pitchFamily="34" charset="-128"/>
        </a:defRPr>
      </a:lvl2pPr>
      <a:lvl3pPr marL="1142858" indent="-228572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2">
              <a:lumMod val="50000"/>
            </a:schemeClr>
          </a:solidFill>
          <a:latin typeface="Myriad Pro" panose="020B0703030403020204" pitchFamily="34" charset="0"/>
          <a:ea typeface="MS PGothic" pitchFamily="34" charset="-128"/>
        </a:defRPr>
      </a:lvl3pPr>
      <a:lvl4pPr marL="1600000" indent="-228572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2">
              <a:lumMod val="50000"/>
            </a:schemeClr>
          </a:solidFill>
          <a:latin typeface="Myriad Pro" panose="020B0703030403020204" pitchFamily="34" charset="0"/>
          <a:ea typeface="MS PGothic" pitchFamily="34" charset="-128"/>
        </a:defRPr>
      </a:lvl4pPr>
      <a:lvl5pPr marL="2057143" indent="-228572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2">
              <a:lumMod val="50000"/>
            </a:schemeClr>
          </a:solidFill>
          <a:latin typeface="Myriad Pro" panose="020B0703030403020204" pitchFamily="34" charset="0"/>
          <a:ea typeface="MS PGothic" pitchFamily="34" charset="-128"/>
        </a:defRPr>
      </a:lvl5pPr>
      <a:lvl6pPr marL="2514286" indent="-228572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428" indent="-228572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8571" indent="-228572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5714" indent="-228572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4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9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1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B3A357-FE44-4F8B-9E4F-2942EBA1C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A126B0-479F-4BD1-AC72-381C1E9C5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3A573E-5FFF-4894-8BAC-5811E782DF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577D8-F527-4528-BE33-BA1C4F0C6586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92768-2ACD-4E59-9237-6B583291FC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32C7E-C702-4614-8E94-8D99414E4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3FA83-9382-4EEB-A992-631F672AF5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994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4E7E93D-0DD3-4D11-A7B9-144EE221B096}"/>
              </a:ext>
            </a:extLst>
          </p:cNvPr>
          <p:cNvGrpSpPr/>
          <p:nvPr userDrawn="1"/>
        </p:nvGrpSpPr>
        <p:grpSpPr>
          <a:xfrm>
            <a:off x="0" y="1"/>
            <a:ext cx="12192000" cy="914400"/>
            <a:chOff x="0" y="1"/>
            <a:chExt cx="12192000" cy="914400"/>
          </a:xfrm>
        </p:grpSpPr>
        <p:pic>
          <p:nvPicPr>
            <p:cNvPr id="14" name="Picture 7" descr="NMEDA_PP_PG2_2011">
              <a:extLst>
                <a:ext uri="{FF2B5EF4-FFF2-40B4-BE49-F238E27FC236}">
                  <a16:creationId xmlns:a16="http://schemas.microsoft.com/office/drawing/2014/main" id="{376F79D4-113B-4934-968E-FF6D6866A36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15" cstate="print"/>
            <a:srcRect b="86667"/>
            <a:stretch/>
          </p:blipFill>
          <p:spPr bwMode="auto">
            <a:xfrm>
              <a:off x="0" y="1"/>
              <a:ext cx="9144000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7" descr="NMEDA_PP_PG2_2011">
              <a:extLst>
                <a:ext uri="{FF2B5EF4-FFF2-40B4-BE49-F238E27FC236}">
                  <a16:creationId xmlns:a16="http://schemas.microsoft.com/office/drawing/2014/main" id="{D9DAF822-CAC6-4518-A244-B085E3D73CD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15" cstate="print"/>
            <a:srcRect r="23333" b="86667"/>
            <a:stretch/>
          </p:blipFill>
          <p:spPr bwMode="auto">
            <a:xfrm>
              <a:off x="3048000" y="1"/>
              <a:ext cx="9144000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133600"/>
            <a:ext cx="10363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121826-BD93-4DA4-A9E9-14A2419E6A0E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74" y="217844"/>
            <a:ext cx="2502903" cy="45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82432D-1706-4223-9FA1-63A76E0DFA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44" b="36667"/>
          <a:stretch/>
        </p:blipFill>
        <p:spPr>
          <a:xfrm>
            <a:off x="9018004" y="217844"/>
            <a:ext cx="2261034" cy="4572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36B59E5-AFFB-403C-A200-F47E5492391B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76200"/>
            <a:ext cx="723529" cy="71105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F6A6DED-2D5E-438D-B055-F40428A252E7}"/>
              </a:ext>
            </a:extLst>
          </p:cNvPr>
          <p:cNvSpPr txBox="1"/>
          <p:nvPr userDrawn="1"/>
        </p:nvSpPr>
        <p:spPr>
          <a:xfrm>
            <a:off x="4800600" y="115669"/>
            <a:ext cx="3552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Gotham Bold" pitchFamily="50" charset="0"/>
              </a:rPr>
              <a:t>National Mobility Equipment</a:t>
            </a:r>
          </a:p>
          <a:p>
            <a:r>
              <a:rPr lang="en-US" sz="1800" dirty="0">
                <a:solidFill>
                  <a:schemeClr val="bg1"/>
                </a:solidFill>
                <a:latin typeface="Gotham Bold" pitchFamily="50" charset="0"/>
              </a:rPr>
              <a:t>Dealers Association</a:t>
            </a:r>
          </a:p>
        </p:txBody>
      </p:sp>
    </p:spTree>
    <p:extLst>
      <p:ext uri="{BB962C8B-B14F-4D97-AF65-F5344CB8AC3E}">
        <p14:creationId xmlns:p14="http://schemas.microsoft.com/office/powerpoint/2010/main" val="1195031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Myriad Pro" panose="020B0703030403020204" pitchFamily="34" charset="0"/>
          <a:ea typeface="MS PGothic" pitchFamily="34" charset="-128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itchFamily="34" charset="-128"/>
        </a:defRPr>
      </a:lvl5pPr>
      <a:lvl6pPr marL="45714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28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42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571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857" indent="-342857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2">
              <a:lumMod val="50000"/>
            </a:schemeClr>
          </a:solidFill>
          <a:latin typeface="Myriad Pro" panose="020B0703030403020204" pitchFamily="34" charset="0"/>
          <a:ea typeface="MS PGothic" pitchFamily="34" charset="-128"/>
          <a:cs typeface="+mn-cs"/>
        </a:defRPr>
      </a:lvl1pPr>
      <a:lvl2pPr marL="742856" indent="-285714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800">
          <a:solidFill>
            <a:schemeClr val="bg2">
              <a:lumMod val="50000"/>
            </a:schemeClr>
          </a:solidFill>
          <a:latin typeface="Myriad Pro" panose="020B0703030403020204" pitchFamily="34" charset="0"/>
          <a:ea typeface="MS PGothic" pitchFamily="34" charset="-128"/>
        </a:defRPr>
      </a:lvl2pPr>
      <a:lvl3pPr marL="1142858" indent="-228572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2">
              <a:lumMod val="50000"/>
            </a:schemeClr>
          </a:solidFill>
          <a:latin typeface="Myriad Pro" panose="020B0703030403020204" pitchFamily="34" charset="0"/>
          <a:ea typeface="MS PGothic" pitchFamily="34" charset="-128"/>
        </a:defRPr>
      </a:lvl3pPr>
      <a:lvl4pPr marL="1600000" indent="-228572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2">
              <a:lumMod val="50000"/>
            </a:schemeClr>
          </a:solidFill>
          <a:latin typeface="Myriad Pro" panose="020B0703030403020204" pitchFamily="34" charset="0"/>
          <a:ea typeface="MS PGothic" pitchFamily="34" charset="-128"/>
        </a:defRPr>
      </a:lvl4pPr>
      <a:lvl5pPr marL="2057143" indent="-228572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2">
              <a:lumMod val="50000"/>
            </a:schemeClr>
          </a:solidFill>
          <a:latin typeface="Myriad Pro" panose="020B0703030403020204" pitchFamily="34" charset="0"/>
          <a:ea typeface="MS PGothic" pitchFamily="34" charset="-128"/>
        </a:defRPr>
      </a:lvl5pPr>
      <a:lvl6pPr marL="2514286" indent="-228572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428" indent="-228572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8571" indent="-228572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5714" indent="-228572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4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9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1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hyperlink" Target="https://www.youtube.com/watch?v=JYCC6g88Rik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YCC6g88Rik" TargetMode="External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s://www.youtube.com/watch?v=vx-lxlo2r_0&amp;t=7s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hyperlink" Target="https://www.youtube.com/watch?v=JYCC6g88Rik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434194B-EB56-4062-98C6-CB72F287E3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0022124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3746DB1-35A8-422F-9955-4F8E75DBB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9485FA-A6FD-46F0-99F9-35750ECA0136}"/>
              </a:ext>
            </a:extLst>
          </p:cNvPr>
          <p:cNvSpPr txBox="1"/>
          <p:nvPr/>
        </p:nvSpPr>
        <p:spPr>
          <a:xfrm>
            <a:off x="5445299" y="4592325"/>
            <a:ext cx="5946579" cy="15141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Amy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Schoppman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Myriad Pro" panose="020B0703030403020204" pitchFamily="34" charset="0"/>
              <a:ea typeface="+mj-ea"/>
              <a:cs typeface="+mj-cs"/>
            </a:endParaRP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Director of Government Relations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NMEDA</a:t>
            </a:r>
          </a:p>
        </p:txBody>
      </p:sp>
      <p:sp>
        <p:nvSpPr>
          <p:cNvPr id="15" name="Freeform 57">
            <a:extLst>
              <a:ext uri="{FF2B5EF4-FFF2-40B4-BE49-F238E27FC236}">
                <a16:creationId xmlns:a16="http://schemas.microsoft.com/office/drawing/2014/main" id="{B817D9AD-5E85-4E85-AC3E-43E24FA91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580219"/>
            <a:ext cx="4383459" cy="5287256"/>
          </a:xfrm>
          <a:custGeom>
            <a:avLst/>
            <a:gdLst>
              <a:gd name="connsiteX0" fmla="*/ 1504462 w 4383459"/>
              <a:gd name="connsiteY0" fmla="*/ 0 h 5287256"/>
              <a:gd name="connsiteX1" fmla="*/ 4383459 w 4383459"/>
              <a:gd name="connsiteY1" fmla="*/ 2878997 h 5287256"/>
              <a:gd name="connsiteX2" fmla="*/ 3114137 w 4383459"/>
              <a:gd name="connsiteY2" fmla="*/ 5266307 h 5287256"/>
              <a:gd name="connsiteX3" fmla="*/ 3079653 w 4383459"/>
              <a:gd name="connsiteY3" fmla="*/ 5287256 h 5287256"/>
              <a:gd name="connsiteX4" fmla="*/ 0 w 4383459"/>
              <a:gd name="connsiteY4" fmla="*/ 5287256 h 5287256"/>
              <a:gd name="connsiteX5" fmla="*/ 0 w 4383459"/>
              <a:gd name="connsiteY5" fmla="*/ 427769 h 5287256"/>
              <a:gd name="connsiteX6" fmla="*/ 132161 w 4383459"/>
              <a:gd name="connsiteY6" fmla="*/ 347480 h 5287256"/>
              <a:gd name="connsiteX7" fmla="*/ 1504462 w 4383459"/>
              <a:gd name="connsiteY7" fmla="*/ 0 h 528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3459" h="5287256">
                <a:moveTo>
                  <a:pt x="1504462" y="0"/>
                </a:moveTo>
                <a:cubicBezTo>
                  <a:pt x="3094488" y="0"/>
                  <a:pt x="4383459" y="1288971"/>
                  <a:pt x="4383459" y="2878997"/>
                </a:cubicBezTo>
                <a:cubicBezTo>
                  <a:pt x="4383459" y="3872763"/>
                  <a:pt x="3879955" y="4748930"/>
                  <a:pt x="3114137" y="5266307"/>
                </a:cubicBezTo>
                <a:lnTo>
                  <a:pt x="3079653" y="5287256"/>
                </a:lnTo>
                <a:lnTo>
                  <a:pt x="0" y="5287256"/>
                </a:lnTo>
                <a:lnTo>
                  <a:pt x="0" y="427769"/>
                </a:lnTo>
                <a:lnTo>
                  <a:pt x="132161" y="347480"/>
                </a:lnTo>
                <a:cubicBezTo>
                  <a:pt x="540096" y="125876"/>
                  <a:pt x="1007579" y="0"/>
                  <a:pt x="1504462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10" descr="NMEDA logo">
            <a:extLst>
              <a:ext uri="{FF2B5EF4-FFF2-40B4-BE49-F238E27FC236}">
                <a16:creationId xmlns:a16="http://schemas.microsoft.com/office/drawing/2014/main" id="{3617B073-502E-46C4-AEC1-76E81E794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3181" y="2696805"/>
            <a:ext cx="3163437" cy="3447888"/>
          </a:xfrm>
          <a:prstGeom prst="rect">
            <a:avLst/>
          </a:prstGeom>
          <a:noFill/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0810290-E788-4DE3-B716-DBE58CC6A8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2946" y="0"/>
            <a:ext cx="4185112" cy="3170097"/>
          </a:xfrm>
          <a:custGeom>
            <a:avLst/>
            <a:gdLst>
              <a:gd name="connsiteX0" fmla="*/ 301225 w 4185112"/>
              <a:gd name="connsiteY0" fmla="*/ 0 h 3170097"/>
              <a:gd name="connsiteX1" fmla="*/ 3883887 w 4185112"/>
              <a:gd name="connsiteY1" fmla="*/ 0 h 3170097"/>
              <a:gd name="connsiteX2" fmla="*/ 3932552 w 4185112"/>
              <a:gd name="connsiteY2" fmla="*/ 80105 h 3170097"/>
              <a:gd name="connsiteX3" fmla="*/ 4185112 w 4185112"/>
              <a:gd name="connsiteY3" fmla="*/ 1077541 h 3170097"/>
              <a:gd name="connsiteX4" fmla="*/ 2092556 w 4185112"/>
              <a:gd name="connsiteY4" fmla="*/ 3170097 h 3170097"/>
              <a:gd name="connsiteX5" fmla="*/ 0 w 4185112"/>
              <a:gd name="connsiteY5" fmla="*/ 1077541 h 3170097"/>
              <a:gd name="connsiteX6" fmla="*/ 252561 w 4185112"/>
              <a:gd name="connsiteY6" fmla="*/ 80105 h 31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5112" h="3170097">
                <a:moveTo>
                  <a:pt x="301225" y="0"/>
                </a:moveTo>
                <a:lnTo>
                  <a:pt x="3883887" y="0"/>
                </a:lnTo>
                <a:lnTo>
                  <a:pt x="3932552" y="80105"/>
                </a:lnTo>
                <a:cubicBezTo>
                  <a:pt x="4093621" y="376606"/>
                  <a:pt x="4185112" y="716389"/>
                  <a:pt x="4185112" y="1077541"/>
                </a:cubicBezTo>
                <a:cubicBezTo>
                  <a:pt x="4185112" y="2233228"/>
                  <a:pt x="3248243" y="3170097"/>
                  <a:pt x="2092556" y="3170097"/>
                </a:cubicBezTo>
                <a:cubicBezTo>
                  <a:pt x="936869" y="3170097"/>
                  <a:pt x="0" y="2233228"/>
                  <a:pt x="0" y="1077541"/>
                </a:cubicBezTo>
                <a:cubicBezTo>
                  <a:pt x="0" y="716389"/>
                  <a:pt x="91491" y="376606"/>
                  <a:pt x="252561" y="80105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14ADB4F1-D080-462C-B3DC-3B0F45814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774656" y="229303"/>
            <a:ext cx="2061691" cy="20668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673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7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A354A3-968D-449F-A428-8A8C135E0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600200"/>
            <a:ext cx="10363200" cy="5227483"/>
          </a:xfrm>
        </p:spPr>
        <p:txBody>
          <a:bodyPr>
            <a:normAutofit/>
          </a:bodyPr>
          <a:lstStyle/>
          <a:p>
            <a:r>
              <a:rPr lang="en-US" sz="1600" b="1" dirty="0"/>
              <a:t>Door Opening</a:t>
            </a:r>
          </a:p>
          <a:p>
            <a:pPr lvl="1"/>
            <a:r>
              <a:rPr lang="en-US" sz="1400" dirty="0"/>
              <a:t>Width:  30 in.</a:t>
            </a:r>
          </a:p>
          <a:p>
            <a:pPr lvl="1"/>
            <a:r>
              <a:rPr lang="en-US" sz="1400" dirty="0"/>
              <a:t>Height: 56 in.*</a:t>
            </a:r>
          </a:p>
          <a:p>
            <a:r>
              <a:rPr lang="en-US" sz="1600" b="1" dirty="0"/>
              <a:t>Ramp</a:t>
            </a:r>
          </a:p>
          <a:p>
            <a:pPr lvl="1"/>
            <a:r>
              <a:rPr lang="en-US" sz="1400" dirty="0"/>
              <a:t>Width: 30”*</a:t>
            </a:r>
          </a:p>
          <a:p>
            <a:pPr lvl="1"/>
            <a:r>
              <a:rPr lang="en-US" sz="1400" dirty="0"/>
              <a:t>Side Rail Height: 2 in.*</a:t>
            </a:r>
          </a:p>
          <a:p>
            <a:pPr lvl="1"/>
            <a:r>
              <a:rPr lang="en-US" sz="1400" dirty="0"/>
              <a:t>Angle:  1:4 / 14o*</a:t>
            </a:r>
          </a:p>
          <a:p>
            <a:pPr lvl="1"/>
            <a:r>
              <a:rPr lang="en-US" sz="1400" dirty="0"/>
              <a:t>Capacity: 600 lbs.</a:t>
            </a:r>
          </a:p>
          <a:p>
            <a:pPr lvl="1"/>
            <a:r>
              <a:rPr lang="en-US" sz="1400" dirty="0"/>
              <a:t>2 foot-candles of illumination on</a:t>
            </a:r>
            <a:br>
              <a:rPr lang="en-US" sz="1400" dirty="0"/>
            </a:br>
            <a:r>
              <a:rPr lang="en-US" sz="1400" dirty="0"/>
              <a:t>threshold</a:t>
            </a:r>
          </a:p>
          <a:p>
            <a:r>
              <a:rPr lang="en-US" sz="1600" b="1" dirty="0"/>
              <a:t>Interior</a:t>
            </a:r>
          </a:p>
          <a:p>
            <a:pPr lvl="1"/>
            <a:r>
              <a:rPr lang="en-US" sz="1400" dirty="0"/>
              <a:t>Height: 56 in.*</a:t>
            </a:r>
          </a:p>
          <a:p>
            <a:pPr lvl="1"/>
            <a:r>
              <a:rPr lang="en-US" sz="1400" dirty="0"/>
              <a:t>Width: 30 in.* for wheelchair location</a:t>
            </a:r>
          </a:p>
          <a:p>
            <a:pPr lvl="1"/>
            <a:r>
              <a:rPr lang="en-US" sz="1400" dirty="0"/>
              <a:t>Slip-resistant flooring</a:t>
            </a:r>
          </a:p>
          <a:p>
            <a:pPr lvl="1"/>
            <a:r>
              <a:rPr lang="en-US" sz="1400" dirty="0"/>
              <a:t>Room to maneuver into position</a:t>
            </a:r>
          </a:p>
          <a:p>
            <a:r>
              <a:rPr lang="en-US" sz="1600" b="1" dirty="0"/>
              <a:t>Other</a:t>
            </a:r>
          </a:p>
          <a:p>
            <a:pPr lvl="1"/>
            <a:r>
              <a:rPr lang="en-US" sz="1400" dirty="0"/>
              <a:t>Gearshift Interlock</a:t>
            </a:r>
          </a:p>
          <a:p>
            <a:pPr lvl="1"/>
            <a:r>
              <a:rPr lang="en-US" sz="1400" dirty="0"/>
              <a:t>Wheelchair &amp; Occupant Restraints</a:t>
            </a:r>
          </a:p>
          <a:p>
            <a:pPr lvl="1"/>
            <a:r>
              <a:rPr lang="en-US" sz="1400" dirty="0"/>
              <a:t>Hand Controls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C55B9B-B61D-4116-B919-C5ECC2EA67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b="1" dirty="0"/>
              <a:t>What Makes a Vehicle Wheelchair Accessible?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B7EADB-ED48-4AEF-89AF-7D333DBF27C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>
            <a:fillRect/>
          </a:stretch>
        </p:blipFill>
        <p:spPr>
          <a:xfrm>
            <a:off x="4419600" y="990601"/>
            <a:ext cx="7929988" cy="59474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E55944-E9EE-4CFD-A92B-BC159C320080}"/>
              </a:ext>
            </a:extLst>
          </p:cNvPr>
          <p:cNvSpPr txBox="1"/>
          <p:nvPr/>
        </p:nvSpPr>
        <p:spPr>
          <a:xfrm>
            <a:off x="9989348" y="6382781"/>
            <a:ext cx="173554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50000"/>
                  </a:srgbClr>
                </a:solidFill>
                <a:effectLst/>
                <a:uLnTx/>
                <a:uFillTx/>
                <a:latin typeface="Myriad Pro"/>
                <a:ea typeface="MS PGothic" pitchFamily="34" charset="-128"/>
                <a:cs typeface="Arial" pitchFamily="34" charset="0"/>
              </a:rPr>
              <a:t>* ADA requirement</a:t>
            </a:r>
          </a:p>
        </p:txBody>
      </p:sp>
    </p:spTree>
    <p:extLst>
      <p:ext uri="{BB962C8B-B14F-4D97-AF65-F5344CB8AC3E}">
        <p14:creationId xmlns:p14="http://schemas.microsoft.com/office/powerpoint/2010/main" val="324783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7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0B7EADB-ED48-4AEF-89AF-7D333DBF27C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>
            <a:fillRect/>
          </a:stretch>
        </p:blipFill>
        <p:spPr>
          <a:xfrm>
            <a:off x="4419600" y="990601"/>
            <a:ext cx="7929988" cy="594749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A354A3-968D-449F-A428-8A8C135E0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600200"/>
            <a:ext cx="10363200" cy="5227483"/>
          </a:xfrm>
        </p:spPr>
        <p:txBody>
          <a:bodyPr>
            <a:normAutofit/>
          </a:bodyPr>
          <a:lstStyle/>
          <a:p>
            <a:r>
              <a:rPr lang="en-US" sz="1600" b="1" dirty="0"/>
              <a:t>Door Opening</a:t>
            </a:r>
          </a:p>
          <a:p>
            <a:pPr lvl="1"/>
            <a:r>
              <a:rPr lang="en-US" sz="1400" dirty="0"/>
              <a:t>Width:  30 in.</a:t>
            </a:r>
          </a:p>
          <a:p>
            <a:pPr lvl="1"/>
            <a:r>
              <a:rPr lang="en-US" sz="1400" dirty="0"/>
              <a:t>Height: 56 in.*</a:t>
            </a:r>
          </a:p>
          <a:p>
            <a:r>
              <a:rPr lang="en-US" sz="1600" b="1" dirty="0"/>
              <a:t>Ramp</a:t>
            </a:r>
          </a:p>
          <a:p>
            <a:pPr lvl="1"/>
            <a:r>
              <a:rPr lang="en-US" sz="1400" dirty="0"/>
              <a:t>Width: 30”*</a:t>
            </a:r>
          </a:p>
          <a:p>
            <a:pPr lvl="1"/>
            <a:r>
              <a:rPr lang="en-US" sz="1400" dirty="0"/>
              <a:t>Side Rail Height: 2 in.*</a:t>
            </a:r>
          </a:p>
          <a:p>
            <a:pPr lvl="1"/>
            <a:r>
              <a:rPr lang="en-US" sz="1400" dirty="0"/>
              <a:t>Angle:  1:4 / 14o*</a:t>
            </a:r>
          </a:p>
          <a:p>
            <a:pPr lvl="1"/>
            <a:r>
              <a:rPr lang="en-US" sz="1400" dirty="0"/>
              <a:t>Capacity: 600 lbs.</a:t>
            </a:r>
          </a:p>
          <a:p>
            <a:pPr lvl="1"/>
            <a:r>
              <a:rPr lang="en-US" sz="1400" dirty="0"/>
              <a:t>2 foot-candles of illumination on</a:t>
            </a:r>
            <a:br>
              <a:rPr lang="en-US" sz="1400" dirty="0"/>
            </a:br>
            <a:r>
              <a:rPr lang="en-US" sz="1400" dirty="0"/>
              <a:t>threshold</a:t>
            </a:r>
          </a:p>
          <a:p>
            <a:r>
              <a:rPr lang="en-US" sz="1600" b="1" dirty="0"/>
              <a:t>Interior</a:t>
            </a:r>
          </a:p>
          <a:p>
            <a:pPr lvl="1"/>
            <a:r>
              <a:rPr lang="en-US" sz="1400" dirty="0"/>
              <a:t>Height: 56 in.*</a:t>
            </a:r>
          </a:p>
          <a:p>
            <a:pPr lvl="1"/>
            <a:r>
              <a:rPr lang="en-US" sz="1400" dirty="0"/>
              <a:t>Width: 30 in.* for wheelchair location</a:t>
            </a:r>
          </a:p>
          <a:p>
            <a:pPr lvl="1"/>
            <a:r>
              <a:rPr lang="en-US" sz="1400" dirty="0"/>
              <a:t>Slip-resistant flooring</a:t>
            </a:r>
          </a:p>
          <a:p>
            <a:pPr lvl="1"/>
            <a:r>
              <a:rPr lang="en-US" sz="1400" dirty="0"/>
              <a:t>Room to maneuver into position</a:t>
            </a:r>
          </a:p>
          <a:p>
            <a:r>
              <a:rPr lang="en-US" sz="1600" b="1" dirty="0"/>
              <a:t>Other</a:t>
            </a:r>
          </a:p>
          <a:p>
            <a:pPr lvl="1"/>
            <a:r>
              <a:rPr lang="en-US" sz="1400" strike="sngStrike" dirty="0">
                <a:solidFill>
                  <a:srgbClr val="C00000"/>
                </a:solidFill>
              </a:rPr>
              <a:t>Gearshift Interlock</a:t>
            </a:r>
            <a:r>
              <a:rPr lang="en-US" sz="1400" dirty="0">
                <a:solidFill>
                  <a:srgbClr val="C00000"/>
                </a:solidFill>
              </a:rPr>
              <a:t>?</a:t>
            </a:r>
          </a:p>
          <a:p>
            <a:pPr lvl="1"/>
            <a:r>
              <a:rPr lang="en-US" sz="1400" dirty="0"/>
              <a:t>Wheelchair &amp; Occupant Restraints</a:t>
            </a:r>
          </a:p>
          <a:p>
            <a:pPr lvl="1"/>
            <a:r>
              <a:rPr lang="en-US" sz="1400" strike="sngStrike" dirty="0">
                <a:solidFill>
                  <a:srgbClr val="C00000"/>
                </a:solidFill>
              </a:rPr>
              <a:t>Hand Controls</a:t>
            </a:r>
            <a:r>
              <a:rPr lang="en-US" sz="1400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C55B9B-B61D-4116-B919-C5ECC2EA67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990601"/>
            <a:ext cx="10896600" cy="762000"/>
          </a:xfrm>
        </p:spPr>
        <p:txBody>
          <a:bodyPr/>
          <a:lstStyle/>
          <a:p>
            <a:r>
              <a:rPr lang="en-US" sz="3600" b="1" dirty="0"/>
              <a:t>What Makes a</a:t>
            </a:r>
            <a:r>
              <a:rPr lang="en-US" sz="3600" b="1" dirty="0">
                <a:solidFill>
                  <a:srgbClr val="C00000"/>
                </a:solidFill>
              </a:rPr>
              <a:t>n</a:t>
            </a:r>
            <a:r>
              <a:rPr lang="en-US" sz="3600" b="1" dirty="0"/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A</a:t>
            </a:r>
            <a:r>
              <a:rPr lang="en-US" sz="3600" b="1" dirty="0" err="1"/>
              <a:t>V</a:t>
            </a:r>
            <a:r>
              <a:rPr lang="en-US" sz="3600" b="1" strike="sngStrike" dirty="0" err="1">
                <a:solidFill>
                  <a:srgbClr val="C00000"/>
                </a:solidFill>
              </a:rPr>
              <a:t>ehicle</a:t>
            </a:r>
            <a:r>
              <a:rPr lang="en-US" sz="3600" b="1" dirty="0"/>
              <a:t> Wheelchair Accessible?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E55944-E9EE-4CFD-A92B-BC159C320080}"/>
              </a:ext>
            </a:extLst>
          </p:cNvPr>
          <p:cNvSpPr txBox="1"/>
          <p:nvPr/>
        </p:nvSpPr>
        <p:spPr>
          <a:xfrm>
            <a:off x="9989348" y="6382781"/>
            <a:ext cx="173554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50000"/>
                  </a:srgbClr>
                </a:solidFill>
                <a:effectLst/>
                <a:uLnTx/>
                <a:uFillTx/>
                <a:latin typeface="Myriad Pro"/>
                <a:ea typeface="MS PGothic" pitchFamily="34" charset="-128"/>
                <a:cs typeface="Arial" pitchFamily="34" charset="0"/>
              </a:rPr>
              <a:t>* ADA requirement</a:t>
            </a:r>
          </a:p>
        </p:txBody>
      </p:sp>
    </p:spTree>
    <p:extLst>
      <p:ext uri="{BB962C8B-B14F-4D97-AF65-F5344CB8AC3E}">
        <p14:creationId xmlns:p14="http://schemas.microsoft.com/office/powerpoint/2010/main" val="86490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5C78531F-F5A8-4F7E-9982-990F367AB042}"/>
              </a:ext>
            </a:extLst>
          </p:cNvPr>
          <p:cNvGrpSpPr/>
          <p:nvPr/>
        </p:nvGrpSpPr>
        <p:grpSpPr>
          <a:xfrm>
            <a:off x="2054000" y="1849894"/>
            <a:ext cx="4151649" cy="4801279"/>
            <a:chOff x="1215799" y="1436235"/>
            <a:chExt cx="4151649" cy="4801279"/>
          </a:xfrm>
        </p:grpSpPr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AB1B7E0D-CBCF-489B-B703-914471CE0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15799" y="1436235"/>
              <a:ext cx="1985392" cy="2264908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49F4216D-D1DD-46C2-A226-E3ABD0B08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82056" y="1436235"/>
              <a:ext cx="1985392" cy="2264908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09364BE9-CC55-4217-B6B9-6AC852284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15799" y="3972606"/>
              <a:ext cx="1985392" cy="2264908"/>
            </a:xfrm>
            <a:prstGeom prst="rect">
              <a:avLst/>
            </a:prstGeom>
          </p:spPr>
        </p:pic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DEC2AA43-48C7-4DC7-9F5C-12FA22A65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382056" y="3972606"/>
              <a:ext cx="1985392" cy="2264908"/>
            </a:xfrm>
            <a:prstGeom prst="rect">
              <a:avLst/>
            </a:prstGeom>
          </p:spPr>
        </p:pic>
      </p:grp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01C68A-A2A1-4FD7-B458-EFB23499C2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981200"/>
            <a:ext cx="5895801" cy="4114800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Vehicle Make &amp; Model</a:t>
            </a:r>
          </a:p>
          <a:p>
            <a:r>
              <a:rPr lang="en-US" sz="2000" dirty="0"/>
              <a:t>Interior Height</a:t>
            </a:r>
          </a:p>
          <a:p>
            <a:pPr lvl="1"/>
            <a:r>
              <a:rPr lang="en-US" sz="1600" dirty="0"/>
              <a:t>Different lifts/drops based on customer need.</a:t>
            </a:r>
          </a:p>
          <a:p>
            <a:r>
              <a:rPr lang="en-US" sz="2000" dirty="0"/>
              <a:t>Wheelchair Location</a:t>
            </a:r>
          </a:p>
          <a:p>
            <a:pPr lvl="1"/>
            <a:r>
              <a:rPr lang="en-US" sz="1600" dirty="0"/>
              <a:t>Driver, Passenger, 2</a:t>
            </a:r>
            <a:r>
              <a:rPr lang="en-US" sz="1600" baseline="30000" dirty="0"/>
              <a:t>nd</a:t>
            </a:r>
            <a:r>
              <a:rPr lang="en-US" sz="1600" dirty="0"/>
              <a:t> Row, or 3</a:t>
            </a:r>
            <a:r>
              <a:rPr lang="en-US" sz="1600" baseline="30000" dirty="0"/>
              <a:t>rd</a:t>
            </a:r>
            <a:r>
              <a:rPr lang="en-US" sz="1600" dirty="0"/>
              <a:t> Row?</a:t>
            </a:r>
          </a:p>
          <a:p>
            <a:r>
              <a:rPr lang="en-US" sz="2000" dirty="0"/>
              <a:t>Entry</a:t>
            </a:r>
          </a:p>
          <a:p>
            <a:pPr lvl="1"/>
            <a:r>
              <a:rPr lang="en-US" sz="1600" dirty="0"/>
              <a:t>Side or Rear?</a:t>
            </a:r>
          </a:p>
          <a:p>
            <a:r>
              <a:rPr lang="en-US" sz="2000" dirty="0"/>
              <a:t>Ramp</a:t>
            </a:r>
          </a:p>
          <a:p>
            <a:pPr lvl="1"/>
            <a:r>
              <a:rPr lang="en-US" sz="1600" dirty="0"/>
              <a:t>In-Floor or Folding?</a:t>
            </a:r>
          </a:p>
          <a:p>
            <a:pPr lvl="1"/>
            <a:r>
              <a:rPr lang="en-US" sz="1600" dirty="0"/>
              <a:t>Power or Manual?</a:t>
            </a:r>
          </a:p>
          <a:p>
            <a:r>
              <a:rPr lang="en-US" sz="2000" dirty="0"/>
              <a:t>Type of Wheelchair</a:t>
            </a:r>
          </a:p>
          <a:p>
            <a:pPr lvl="1"/>
            <a:r>
              <a:rPr lang="en-US" sz="1600" dirty="0"/>
              <a:t>Manual, Power, Transfer, or Mobility Seating (</a:t>
            </a:r>
            <a:r>
              <a:rPr lang="en-US" sz="1600" dirty="0" err="1"/>
              <a:t>Turny</a:t>
            </a:r>
            <a:r>
              <a:rPr lang="en-US" sz="1600" dirty="0"/>
              <a:t> Evo)?</a:t>
            </a:r>
          </a:p>
          <a:p>
            <a:r>
              <a:rPr lang="en-US" sz="2000" dirty="0"/>
              <a:t>Wheelchair Securement</a:t>
            </a:r>
          </a:p>
          <a:p>
            <a:r>
              <a:rPr lang="en-US" sz="2000" dirty="0"/>
              <a:t>Etc.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44F5E52-03DB-4C49-A8F2-CDB7D8D291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009042"/>
            <a:ext cx="11277600" cy="762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 </a:t>
            </a:r>
            <a:r>
              <a:rPr lang="en-US" b="1" u="sng" dirty="0"/>
              <a:t>LOT</a:t>
            </a:r>
            <a:r>
              <a:rPr lang="en-US" b="1" dirty="0"/>
              <a:t> of Personalization Exists Beyond the Basics...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854227-4E1F-42D0-B5DD-4C54DCD0DBE5}"/>
              </a:ext>
            </a:extLst>
          </p:cNvPr>
          <p:cNvSpPr txBox="1"/>
          <p:nvPr/>
        </p:nvSpPr>
        <p:spPr>
          <a:xfrm>
            <a:off x="6985855" y="2187714"/>
            <a:ext cx="35308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477k Total U.S Minivan Registrations*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C5D671-6333-4AD6-92D0-C7F3033B42F6}"/>
              </a:ext>
            </a:extLst>
          </p:cNvPr>
          <p:cNvSpPr txBox="1"/>
          <p:nvPr/>
        </p:nvSpPr>
        <p:spPr>
          <a:xfrm>
            <a:off x="7467600" y="5692914"/>
            <a:ext cx="2796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~15k Wheelchair</a:t>
            </a:r>
          </a:p>
          <a:p>
            <a:pPr algn="ctr"/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Accessible Vehicles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FEA423-F1F3-4381-A4DF-9BA02CA9879F}"/>
              </a:ext>
            </a:extLst>
          </p:cNvPr>
          <p:cNvSpPr txBox="1"/>
          <p:nvPr/>
        </p:nvSpPr>
        <p:spPr>
          <a:xfrm>
            <a:off x="6477374" y="1993966"/>
            <a:ext cx="641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100%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C10875D-8A8F-4393-B6F8-DE6B9B5924EF}"/>
              </a:ext>
            </a:extLst>
          </p:cNvPr>
          <p:cNvSpPr txBox="1"/>
          <p:nvPr/>
        </p:nvSpPr>
        <p:spPr>
          <a:xfrm>
            <a:off x="6506229" y="5763781"/>
            <a:ext cx="5886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50000"/>
                  </a:schemeClr>
                </a:solidFill>
              </a:rPr>
              <a:t>0.5%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DFED940C-A4D3-4459-80A3-D6DB66B09F91}"/>
              </a:ext>
            </a:extLst>
          </p:cNvPr>
          <p:cNvCxnSpPr>
            <a:cxnSpLocks/>
          </p:cNvCxnSpPr>
          <p:nvPr/>
        </p:nvCxnSpPr>
        <p:spPr>
          <a:xfrm>
            <a:off x="6707528" y="2270965"/>
            <a:ext cx="0" cy="3389607"/>
          </a:xfrm>
          <a:prstGeom prst="straightConnector1">
            <a:avLst/>
          </a:prstGeom>
          <a:ln w="76200">
            <a:solidFill>
              <a:srgbClr val="4472C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B26C405-6377-48EE-973E-B4E3FBC6B072}"/>
              </a:ext>
            </a:extLst>
          </p:cNvPr>
          <p:cNvSpPr txBox="1"/>
          <p:nvPr/>
        </p:nvSpPr>
        <p:spPr>
          <a:xfrm>
            <a:off x="8099379" y="1748135"/>
            <a:ext cx="1434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Minivans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2C9B60-2F6A-4C2E-88DB-B8AD5F525A0A}"/>
              </a:ext>
            </a:extLst>
          </p:cNvPr>
          <p:cNvSpPr txBox="1"/>
          <p:nvPr/>
        </p:nvSpPr>
        <p:spPr>
          <a:xfrm>
            <a:off x="8198593" y="6414154"/>
            <a:ext cx="223490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chemeClr val="bg2">
                    <a:lumMod val="50000"/>
                  </a:schemeClr>
                </a:solidFill>
              </a:rPr>
              <a:t>*Source: IHS 2018CY Registrations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1E9E7C9-C304-431A-B820-8BBCE49F30BD}"/>
              </a:ext>
            </a:extLst>
          </p:cNvPr>
          <p:cNvGrpSpPr/>
          <p:nvPr/>
        </p:nvGrpSpPr>
        <p:grpSpPr>
          <a:xfrm>
            <a:off x="7130662" y="2987407"/>
            <a:ext cx="3251589" cy="2651393"/>
            <a:chOff x="7130662" y="2812865"/>
            <a:chExt cx="3251589" cy="2651393"/>
          </a:xfrm>
        </p:grpSpPr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B406D422-E374-4544-9449-EBD0093331D1}"/>
                </a:ext>
              </a:extLst>
            </p:cNvPr>
            <p:cNvSpPr/>
            <p:nvPr/>
          </p:nvSpPr>
          <p:spPr>
            <a:xfrm flipV="1">
              <a:off x="7139672" y="3359607"/>
              <a:ext cx="3242564" cy="1728182"/>
            </a:xfrm>
            <a:prstGeom prst="triangl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DF41F4E-FCE5-4BF6-9981-3722C3DEA9B1}"/>
                </a:ext>
              </a:extLst>
            </p:cNvPr>
            <p:cNvSpPr/>
            <p:nvPr/>
          </p:nvSpPr>
          <p:spPr>
            <a:xfrm>
              <a:off x="7130662" y="3127973"/>
              <a:ext cx="3251589" cy="47349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535E55F-68BF-4B21-862C-CBA6301A85A1}"/>
                </a:ext>
              </a:extLst>
            </p:cNvPr>
            <p:cNvSpPr/>
            <p:nvPr/>
          </p:nvSpPr>
          <p:spPr>
            <a:xfrm>
              <a:off x="8629692" y="4852646"/>
              <a:ext cx="243147" cy="567803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A46B723-5DC2-4F0E-A109-AE312DACA011}"/>
                </a:ext>
              </a:extLst>
            </p:cNvPr>
            <p:cNvSpPr/>
            <p:nvPr/>
          </p:nvSpPr>
          <p:spPr>
            <a:xfrm>
              <a:off x="8629692" y="5375115"/>
              <a:ext cx="243147" cy="89143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420AA9D3-DCD9-427F-A20B-783F39AB8C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-1020000">
              <a:off x="9621134" y="3171983"/>
              <a:ext cx="747431" cy="288295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CDFD24B7-548F-45E3-BC73-A03026BAE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-2280000">
              <a:off x="9218262" y="3070255"/>
              <a:ext cx="747431" cy="288295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B725A64B-56F3-4497-AF57-F24B225E9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60000" flipH="1">
              <a:off x="7141001" y="3159383"/>
              <a:ext cx="747431" cy="28829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79E22FE9-A3F2-4E57-96EF-1E563DB6E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480000" flipH="1">
              <a:off x="8476448" y="3285284"/>
              <a:ext cx="747431" cy="288295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0B447C01-A888-4DF3-9417-A789AD4ED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480000" flipH="1">
              <a:off x="8770889" y="3007151"/>
              <a:ext cx="747431" cy="288295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EE68B40D-E7B5-40CF-8741-AD264E01A0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20000" flipH="1">
              <a:off x="7995288" y="3105527"/>
              <a:ext cx="747431" cy="28829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DBB4BAE4-F5C2-4FC3-B863-2E30F418A61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40000" flipH="1">
              <a:off x="7601928" y="2917868"/>
              <a:ext cx="747431" cy="288295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EC8DBF1F-15DA-47C5-88D3-CD046F1F3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480000" flipH="1">
              <a:off x="8320175" y="2812865"/>
              <a:ext cx="747431" cy="2882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2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A2B12F-1141-4AB5-BBC8-6481D5F7A3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57"/>
          <a:stretch/>
        </p:blipFill>
        <p:spPr>
          <a:xfrm>
            <a:off x="0" y="1676400"/>
            <a:ext cx="12268200" cy="51816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6CA73-EC6D-480A-958F-9C81194318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363200" cy="42672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FMVSS 110 Tire Selection and Rims</a:t>
            </a:r>
          </a:p>
          <a:p>
            <a:r>
              <a:rPr lang="en-US" dirty="0"/>
              <a:t>FMVSS 126 Stability Control</a:t>
            </a:r>
          </a:p>
          <a:p>
            <a:r>
              <a:rPr lang="en-US" dirty="0"/>
              <a:t>FMVSS 134 Passenger Car Brake Systems</a:t>
            </a:r>
          </a:p>
          <a:p>
            <a:r>
              <a:rPr lang="en-US" dirty="0"/>
              <a:t>FMVSS 207 Seating Systems</a:t>
            </a:r>
          </a:p>
          <a:p>
            <a:r>
              <a:rPr lang="en-US" dirty="0"/>
              <a:t>FMVSS 208 Occupant Crash Protection</a:t>
            </a:r>
          </a:p>
          <a:p>
            <a:r>
              <a:rPr lang="en-US" dirty="0"/>
              <a:t>FMVSS 201 Seatbelt Assembly Anchorages</a:t>
            </a:r>
          </a:p>
          <a:p>
            <a:r>
              <a:rPr lang="en-US" dirty="0"/>
              <a:t>FMVSS 214 Side Impact Protection</a:t>
            </a:r>
          </a:p>
          <a:p>
            <a:r>
              <a:rPr lang="en-US" dirty="0"/>
              <a:t>FMVSS 225 Child Restraint Anchorages</a:t>
            </a:r>
          </a:p>
          <a:p>
            <a:r>
              <a:rPr lang="en-US" dirty="0"/>
              <a:t>FMVSS 301 Fuel System Integrity</a:t>
            </a:r>
          </a:p>
          <a:p>
            <a:r>
              <a:rPr lang="en-US" dirty="0"/>
              <a:t>CARB Emissions</a:t>
            </a:r>
          </a:p>
          <a:p>
            <a:r>
              <a:rPr lang="en-US" dirty="0"/>
              <a:t>NHTSA 567 Certification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5D6C96-8E05-444B-B291-10B5101AF9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990600"/>
            <a:ext cx="11049000" cy="762000"/>
          </a:xfrm>
        </p:spPr>
        <p:txBody>
          <a:bodyPr/>
          <a:lstStyle/>
          <a:p>
            <a:r>
              <a:rPr lang="en-US" sz="3200" b="1" dirty="0"/>
              <a:t>Major Vehicle Systems are Reengineered and Recertified</a:t>
            </a:r>
          </a:p>
        </p:txBody>
      </p:sp>
    </p:spTree>
    <p:extLst>
      <p:ext uri="{BB962C8B-B14F-4D97-AF65-F5344CB8AC3E}">
        <p14:creationId xmlns:p14="http://schemas.microsoft.com/office/powerpoint/2010/main" val="199077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BE34592-49C1-48F0-BDED-BA4B74D266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818" y="3849450"/>
            <a:ext cx="2220006" cy="11721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774686-1F2F-4CF9-A67A-66642ACE31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440" y="3944589"/>
            <a:ext cx="2126533" cy="1486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64B140-6131-4F6D-BFF8-507EBA11D2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66" t="11025" r="1874" b="13613"/>
          <a:stretch/>
        </p:blipFill>
        <p:spPr>
          <a:xfrm>
            <a:off x="4945613" y="4844954"/>
            <a:ext cx="1985934" cy="11721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6C3289B-AEEA-44F1-B38E-5A312B022AF7}"/>
              </a:ext>
            </a:extLst>
          </p:cNvPr>
          <p:cNvSpPr txBox="1"/>
          <p:nvPr/>
        </p:nvSpPr>
        <p:spPr>
          <a:xfrm>
            <a:off x="1546617" y="2187366"/>
            <a:ext cx="2904938" cy="15798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4290" rIns="34290" rtlCol="0">
            <a:noAutofit/>
          </a:bodyPr>
          <a:lstStyle/>
          <a:p>
            <a:pPr algn="ctr"/>
            <a:r>
              <a:rPr lang="en-US" sz="1500" b="1" dirty="0"/>
              <a:t>Personal Use / Ownership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500" dirty="0"/>
              <a:t>Wheelchair users and caregivers.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500" dirty="0"/>
              <a:t>Minivans dominate due to their functionality.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D03A91-2636-4C7A-A93D-77FBD8462043}"/>
              </a:ext>
            </a:extLst>
          </p:cNvPr>
          <p:cNvSpPr txBox="1"/>
          <p:nvPr/>
        </p:nvSpPr>
        <p:spPr>
          <a:xfrm>
            <a:off x="4641970" y="2187366"/>
            <a:ext cx="2904938" cy="15798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4290" rIns="34290" rtlCol="0">
            <a:noAutofit/>
          </a:bodyPr>
          <a:lstStyle/>
          <a:p>
            <a:pPr algn="ctr"/>
            <a:r>
              <a:rPr lang="en-US" sz="1500" b="1" dirty="0"/>
              <a:t>Commercial / Private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500" dirty="0"/>
              <a:t>Retirement communities, university campuses, airport shuttles, private transit, etc.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500" dirty="0"/>
              <a:t>Minivans, full-size vans, cutaways/buses, coaches, etc.</a:t>
            </a:r>
          </a:p>
          <a:p>
            <a:endParaRPr lang="en-US" sz="15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6277EF-A06A-4E71-A304-D9B69D497BB6}"/>
              </a:ext>
            </a:extLst>
          </p:cNvPr>
          <p:cNvSpPr txBox="1"/>
          <p:nvPr/>
        </p:nvSpPr>
        <p:spPr>
          <a:xfrm>
            <a:off x="7730439" y="2187366"/>
            <a:ext cx="2904938" cy="15798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4290" rIns="34290" rtlCol="0">
            <a:noAutofit/>
          </a:bodyPr>
          <a:lstStyle/>
          <a:p>
            <a:pPr algn="ctr"/>
            <a:r>
              <a:rPr lang="en-US" sz="1500" b="1" dirty="0"/>
              <a:t>Government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500" dirty="0"/>
              <a:t>Public Transit authorities, VA hospitals, Entities using public funding, etc.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500" dirty="0"/>
              <a:t>Minivans, full-size vans, cutaways/buses, etc.</a:t>
            </a:r>
          </a:p>
          <a:p>
            <a:pPr marL="88106" indent="-88106"/>
            <a:endParaRPr lang="en-US" sz="15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F91DEFD-FCC0-4FE3-8BDA-17860E37504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7704" y="3692309"/>
            <a:ext cx="1486445" cy="148644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F9BE1A0-1B7E-42D1-B0B7-AB836E7D49A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1153" y="3789238"/>
            <a:ext cx="2642942" cy="148665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BD761C6-95A8-467B-AA57-77473F4AFA1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148" y="4691032"/>
            <a:ext cx="2220006" cy="1480004"/>
          </a:xfrm>
          <a:prstGeom prst="rect">
            <a:avLst/>
          </a:prstGeom>
        </p:spPr>
      </p:pic>
      <p:sp>
        <p:nvSpPr>
          <p:cNvPr id="17" name="Title 3">
            <a:extLst>
              <a:ext uri="{FF2B5EF4-FFF2-40B4-BE49-F238E27FC236}">
                <a16:creationId xmlns:a16="http://schemas.microsoft.com/office/drawing/2014/main" id="{FF98025F-962B-43A8-BD6E-DD4B4393F2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139" y="926005"/>
            <a:ext cx="11658600" cy="7620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Different Segments, Different Customers, Different Needs…</a:t>
            </a:r>
            <a:br>
              <a:rPr lang="en-US" sz="3200" b="1" dirty="0"/>
            </a:br>
            <a:r>
              <a:rPr lang="en-US" sz="3200" b="1" dirty="0"/>
              <a:t>Different Paths to Autonomous Vehicles</a:t>
            </a:r>
          </a:p>
        </p:txBody>
      </p:sp>
    </p:spTree>
    <p:extLst>
      <p:ext uri="{BB962C8B-B14F-4D97-AF65-F5344CB8AC3E}">
        <p14:creationId xmlns:p14="http://schemas.microsoft.com/office/powerpoint/2010/main" val="421863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BE34592-49C1-48F0-BDED-BA4B74D266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818" y="3849450"/>
            <a:ext cx="2220006" cy="11721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774686-1F2F-4CF9-A67A-66642ACE31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440" y="3944589"/>
            <a:ext cx="2126533" cy="14864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64B140-6131-4F6D-BFF8-507EBA11D2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66" t="11025" r="1874" b="13613"/>
          <a:stretch/>
        </p:blipFill>
        <p:spPr>
          <a:xfrm>
            <a:off x="4945613" y="4844954"/>
            <a:ext cx="1985934" cy="11721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6C3289B-AEEA-44F1-B38E-5A312B022AF7}"/>
              </a:ext>
            </a:extLst>
          </p:cNvPr>
          <p:cNvSpPr txBox="1"/>
          <p:nvPr/>
        </p:nvSpPr>
        <p:spPr>
          <a:xfrm>
            <a:off x="1546617" y="2187367"/>
            <a:ext cx="2904938" cy="3061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4290" rIns="34290" rtlCol="0">
            <a:noAutofit/>
          </a:bodyPr>
          <a:lstStyle/>
          <a:p>
            <a:pPr algn="ctr"/>
            <a:r>
              <a:rPr lang="en-US" sz="1500" b="1" dirty="0"/>
              <a:t>Personal Use / Ownership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D03A91-2636-4C7A-A93D-77FBD8462043}"/>
              </a:ext>
            </a:extLst>
          </p:cNvPr>
          <p:cNvSpPr txBox="1"/>
          <p:nvPr/>
        </p:nvSpPr>
        <p:spPr>
          <a:xfrm>
            <a:off x="4641970" y="2187367"/>
            <a:ext cx="2904938" cy="3061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4290" rIns="34290" rtlCol="0">
            <a:noAutofit/>
          </a:bodyPr>
          <a:lstStyle/>
          <a:p>
            <a:pPr algn="ctr"/>
            <a:r>
              <a:rPr lang="en-US" sz="1500" b="1" dirty="0"/>
              <a:t>Commercial / Private</a:t>
            </a:r>
          </a:p>
          <a:p>
            <a:endParaRPr lang="en-US" sz="15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6277EF-A06A-4E71-A304-D9B69D497BB6}"/>
              </a:ext>
            </a:extLst>
          </p:cNvPr>
          <p:cNvSpPr txBox="1"/>
          <p:nvPr/>
        </p:nvSpPr>
        <p:spPr>
          <a:xfrm>
            <a:off x="7730439" y="2187367"/>
            <a:ext cx="2904938" cy="30618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4290" rIns="34290" rtlCol="0">
            <a:noAutofit/>
          </a:bodyPr>
          <a:lstStyle/>
          <a:p>
            <a:pPr algn="ctr"/>
            <a:r>
              <a:rPr lang="en-US" sz="1500" b="1" dirty="0"/>
              <a:t>Government</a:t>
            </a:r>
          </a:p>
          <a:p>
            <a:pPr marL="88106" indent="-88106"/>
            <a:endParaRPr lang="en-US" sz="15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F91DEFD-FCC0-4FE3-8BDA-17860E37504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7704" y="3692309"/>
            <a:ext cx="1486445" cy="148644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F9BE1A0-1B7E-42D1-B0B7-AB836E7D49A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1153" y="3789238"/>
            <a:ext cx="2642942" cy="148665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BD761C6-95A8-467B-AA57-77473F4AFA1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148" y="4691032"/>
            <a:ext cx="2220006" cy="1480004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525AC400-55DB-4078-B284-907C7BE4210D}"/>
              </a:ext>
            </a:extLst>
          </p:cNvPr>
          <p:cNvSpPr/>
          <p:nvPr/>
        </p:nvSpPr>
        <p:spPr>
          <a:xfrm>
            <a:off x="8209257" y="3170196"/>
            <a:ext cx="2555422" cy="1085850"/>
          </a:xfrm>
          <a:prstGeom prst="ellipse">
            <a:avLst/>
          </a:prstGeom>
          <a:solidFill>
            <a:srgbClr val="FFFF00">
              <a:alpha val="50196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tx1"/>
                </a:solidFill>
              </a:rPr>
              <a:t>Ride Sharing?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6DA1931-A7B6-4B36-8F1E-EC154BD5DF1D}"/>
              </a:ext>
            </a:extLst>
          </p:cNvPr>
          <p:cNvSpPr/>
          <p:nvPr/>
        </p:nvSpPr>
        <p:spPr>
          <a:xfrm>
            <a:off x="5429329" y="2763599"/>
            <a:ext cx="2555422" cy="1085850"/>
          </a:xfrm>
          <a:prstGeom prst="ellipse">
            <a:avLst/>
          </a:prstGeom>
          <a:solidFill>
            <a:srgbClr val="FFFF00">
              <a:alpha val="50196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tx1"/>
                </a:solidFill>
              </a:rPr>
              <a:t>Car Sharing?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685A6C7-F28B-498D-88E7-B4BBADBE8197}"/>
              </a:ext>
            </a:extLst>
          </p:cNvPr>
          <p:cNvSpPr/>
          <p:nvPr/>
        </p:nvSpPr>
        <p:spPr>
          <a:xfrm>
            <a:off x="1652243" y="2748560"/>
            <a:ext cx="2904938" cy="1037508"/>
          </a:xfrm>
          <a:prstGeom prst="ellipse">
            <a:avLst/>
          </a:prstGeom>
          <a:solidFill>
            <a:srgbClr val="FFFF00">
              <a:alpha val="50196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700" b="1" dirty="0">
                <a:solidFill>
                  <a:schemeClr val="tx1"/>
                </a:solidFill>
              </a:rPr>
              <a:t>Shared Ownership?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EDA0425-5E96-41C7-9F1E-76C9137F48D8}"/>
              </a:ext>
            </a:extLst>
          </p:cNvPr>
          <p:cNvSpPr/>
          <p:nvPr/>
        </p:nvSpPr>
        <p:spPr>
          <a:xfrm>
            <a:off x="1975330" y="4635828"/>
            <a:ext cx="2904938" cy="917966"/>
          </a:xfrm>
          <a:prstGeom prst="ellipse">
            <a:avLst/>
          </a:prstGeom>
          <a:solidFill>
            <a:srgbClr val="FFFF00">
              <a:alpha val="50196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700" b="1" dirty="0">
                <a:solidFill>
                  <a:schemeClr val="tx1"/>
                </a:solidFill>
              </a:rPr>
              <a:t>Personal Ownership?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6019C75-8A50-4CB6-B42A-098B5695A739}"/>
              </a:ext>
            </a:extLst>
          </p:cNvPr>
          <p:cNvSpPr/>
          <p:nvPr/>
        </p:nvSpPr>
        <p:spPr>
          <a:xfrm>
            <a:off x="5652553" y="4635828"/>
            <a:ext cx="2555422" cy="1085850"/>
          </a:xfrm>
          <a:prstGeom prst="ellipse">
            <a:avLst/>
          </a:prstGeom>
          <a:solidFill>
            <a:srgbClr val="FFFF00">
              <a:alpha val="50196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700" b="1" dirty="0">
                <a:solidFill>
                  <a:schemeClr val="tx1"/>
                </a:solidFill>
              </a:rPr>
              <a:t>Transit?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A427F15-23CC-4AAB-B339-E073A179BC2C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3347737" y="3802704"/>
            <a:ext cx="80062" cy="833124"/>
          </a:xfrm>
          <a:prstGeom prst="straightConnector1">
            <a:avLst/>
          </a:prstGeom>
          <a:ln w="76200">
            <a:solidFill>
              <a:srgbClr val="2F5597">
                <a:alpha val="74902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4A2EA7B-247D-44F2-B4B4-D6AD820364D8}"/>
              </a:ext>
            </a:extLst>
          </p:cNvPr>
          <p:cNvCxnSpPr>
            <a:cxnSpLocks/>
            <a:stCxn id="21" idx="0"/>
            <a:endCxn id="17" idx="2"/>
          </p:cNvCxnSpPr>
          <p:nvPr/>
        </p:nvCxnSpPr>
        <p:spPr>
          <a:xfrm flipV="1">
            <a:off x="3427799" y="3306524"/>
            <a:ext cx="2001530" cy="1329304"/>
          </a:xfrm>
          <a:prstGeom prst="straightConnector1">
            <a:avLst/>
          </a:prstGeom>
          <a:ln w="76200">
            <a:solidFill>
              <a:srgbClr val="2F5597">
                <a:alpha val="74902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B13F906-7BB3-47A5-9972-85A95EA09862}"/>
              </a:ext>
            </a:extLst>
          </p:cNvPr>
          <p:cNvCxnSpPr>
            <a:cxnSpLocks/>
            <a:stCxn id="21" idx="7"/>
            <a:endCxn id="2" idx="2"/>
          </p:cNvCxnSpPr>
          <p:nvPr/>
        </p:nvCxnSpPr>
        <p:spPr>
          <a:xfrm flipV="1">
            <a:off x="4454851" y="3713121"/>
            <a:ext cx="3754407" cy="1057140"/>
          </a:xfrm>
          <a:prstGeom prst="straightConnector1">
            <a:avLst/>
          </a:prstGeom>
          <a:ln w="76200">
            <a:solidFill>
              <a:srgbClr val="2F5597">
                <a:alpha val="74902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C384992-BF25-4D89-9D66-8347C4590154}"/>
              </a:ext>
            </a:extLst>
          </p:cNvPr>
          <p:cNvCxnSpPr>
            <a:cxnSpLocks/>
            <a:stCxn id="22" idx="7"/>
            <a:endCxn id="2" idx="3"/>
          </p:cNvCxnSpPr>
          <p:nvPr/>
        </p:nvCxnSpPr>
        <p:spPr>
          <a:xfrm flipV="1">
            <a:off x="7833742" y="4097027"/>
            <a:ext cx="749748" cy="697820"/>
          </a:xfrm>
          <a:prstGeom prst="straightConnector1">
            <a:avLst/>
          </a:prstGeom>
          <a:ln w="76200">
            <a:solidFill>
              <a:srgbClr val="2F5597">
                <a:alpha val="74902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FDEAA936-F111-436B-B836-35220FF03B52}"/>
              </a:ext>
            </a:extLst>
          </p:cNvPr>
          <p:cNvSpPr/>
          <p:nvPr/>
        </p:nvSpPr>
        <p:spPr>
          <a:xfrm>
            <a:off x="4661907" y="4976439"/>
            <a:ext cx="1729136" cy="1194597"/>
          </a:xfrm>
          <a:prstGeom prst="ellipse">
            <a:avLst/>
          </a:prstGeom>
          <a:solidFill>
            <a:srgbClr val="FFFF00">
              <a:alpha val="50196"/>
            </a:srgb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700" b="1" dirty="0">
                <a:solidFill>
                  <a:schemeClr val="tx1"/>
                </a:solidFill>
              </a:rPr>
              <a:t>Fixed Route?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B4A15D6-2D74-4C63-AA83-6415AC5CF45F}"/>
              </a:ext>
            </a:extLst>
          </p:cNvPr>
          <p:cNvCxnSpPr>
            <a:cxnSpLocks/>
          </p:cNvCxnSpPr>
          <p:nvPr/>
        </p:nvCxnSpPr>
        <p:spPr>
          <a:xfrm flipH="1">
            <a:off x="7642775" y="4033070"/>
            <a:ext cx="767484" cy="681282"/>
          </a:xfrm>
          <a:prstGeom prst="straightConnector1">
            <a:avLst/>
          </a:prstGeom>
          <a:ln w="76200">
            <a:solidFill>
              <a:srgbClr val="2F5597">
                <a:alpha val="74902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3">
            <a:extLst>
              <a:ext uri="{FF2B5EF4-FFF2-40B4-BE49-F238E27FC236}">
                <a16:creationId xmlns:a16="http://schemas.microsoft.com/office/drawing/2014/main" id="{7123BE04-A94E-48C9-AD0E-19C4D01610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4358" y="928612"/>
            <a:ext cx="11660161" cy="1037508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Different Segments, Different Customers, Different Needs…</a:t>
            </a:r>
            <a:br>
              <a:rPr lang="en-US" sz="3200" b="1" dirty="0"/>
            </a:br>
            <a:r>
              <a:rPr lang="en-US" sz="3200" b="1" dirty="0"/>
              <a:t>Different Paths to Autonomous Vehicles</a:t>
            </a:r>
          </a:p>
        </p:txBody>
      </p:sp>
    </p:spTree>
    <p:extLst>
      <p:ext uri="{BB962C8B-B14F-4D97-AF65-F5344CB8AC3E}">
        <p14:creationId xmlns:p14="http://schemas.microsoft.com/office/powerpoint/2010/main" val="371692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21" grpId="0" animBg="1"/>
      <p:bldP spid="22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A4A7510-3218-46BD-AA11-C91EECE957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546"/>
          <a:stretch/>
        </p:blipFill>
        <p:spPr>
          <a:xfrm>
            <a:off x="0" y="902210"/>
            <a:ext cx="12192000" cy="595578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08040-7E36-40E9-B6C7-1016A24181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8590"/>
            <a:ext cx="10591800" cy="5169410"/>
          </a:xfrm>
        </p:spPr>
        <p:txBody>
          <a:bodyPr>
            <a:normAutofit fontScale="85000" lnSpcReduction="10000"/>
          </a:bodyPr>
          <a:lstStyle/>
          <a:p>
            <a:pPr>
              <a:spcAft>
                <a:spcPts val="600"/>
              </a:spcAft>
            </a:pPr>
            <a:r>
              <a:rPr lang="en-US" dirty="0"/>
              <a:t>AV / EV architectures and/or new design paradigms need to consider a wheelchair user’s unique and varied AV necessities.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We’re a long way from a One-Size-Fits-All Solution.</a:t>
            </a:r>
          </a:p>
          <a:p>
            <a:pPr>
              <a:spcAft>
                <a:spcPts val="600"/>
              </a:spcAft>
            </a:pPr>
            <a:r>
              <a:rPr lang="en-US" dirty="0"/>
              <a:t>Continued OEM cooperation with conversion/upfit industry will ensure wheelchair users are provided options/variety while still allowing for individual customization.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Consult with WAV experts – accessibility may not currently be top of mind.  </a:t>
            </a:r>
          </a:p>
          <a:p>
            <a:pPr>
              <a:spcAft>
                <a:spcPts val="600"/>
              </a:spcAft>
            </a:pPr>
            <a:r>
              <a:rPr lang="en-US" dirty="0"/>
              <a:t>Wheelchair Users Just Want to Be Transported Like Anyone Else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Provide choice/variety, options for personalization/customization – </a:t>
            </a:r>
            <a:br>
              <a:rPr lang="en-US" dirty="0"/>
            </a:br>
            <a:r>
              <a:rPr lang="en-US" dirty="0"/>
              <a:t>not a homogenous demographic.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876542-4857-4573-A281-2C658C152C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0" y="902210"/>
            <a:ext cx="11506200" cy="762000"/>
          </a:xfrm>
        </p:spPr>
        <p:txBody>
          <a:bodyPr/>
          <a:lstStyle/>
          <a:p>
            <a:pPr algn="ctr"/>
            <a:r>
              <a:rPr lang="en-US" sz="3600" b="1" dirty="0"/>
              <a:t>AVs can be an Accessibility Game Changer </a:t>
            </a:r>
          </a:p>
        </p:txBody>
      </p:sp>
    </p:spTree>
    <p:extLst>
      <p:ext uri="{BB962C8B-B14F-4D97-AF65-F5344CB8AC3E}">
        <p14:creationId xmlns:p14="http://schemas.microsoft.com/office/powerpoint/2010/main" val="223249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434194B-EB56-4062-98C6-CB72F287E3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0022124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746DB1-35A8-422F-9955-4F8E75DBB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9485FA-A6FD-46F0-99F9-35750ECA0136}"/>
              </a:ext>
            </a:extLst>
          </p:cNvPr>
          <p:cNvSpPr txBox="1"/>
          <p:nvPr/>
        </p:nvSpPr>
        <p:spPr>
          <a:xfrm>
            <a:off x="5445299" y="4592325"/>
            <a:ext cx="5946579" cy="15141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Ovidius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 </a:t>
            </a:r>
            <a:r>
              <a:rPr lang="en-US" sz="2800" b="1" dirty="0" err="1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Turcanu</a:t>
            </a:r>
            <a:endParaRPr lang="en-US" sz="2800" b="1" dirty="0">
              <a:solidFill>
                <a:schemeClr val="bg2">
                  <a:lumMod val="10000"/>
                </a:schemeClr>
              </a:solidFill>
              <a:latin typeface="Myriad Pro" panose="020B0703030403020204" pitchFamily="34" charset="0"/>
              <a:ea typeface="+mj-ea"/>
              <a:cs typeface="+mj-cs"/>
            </a:endParaRP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R&amp;D Manager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Q’STRAINT</a:t>
            </a:r>
          </a:p>
        </p:txBody>
      </p:sp>
      <p:sp>
        <p:nvSpPr>
          <p:cNvPr id="13" name="Freeform 57">
            <a:extLst>
              <a:ext uri="{FF2B5EF4-FFF2-40B4-BE49-F238E27FC236}">
                <a16:creationId xmlns:a16="http://schemas.microsoft.com/office/drawing/2014/main" id="{B817D9AD-5E85-4E85-AC3E-43E24FA91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580219"/>
            <a:ext cx="4383459" cy="5287256"/>
          </a:xfrm>
          <a:custGeom>
            <a:avLst/>
            <a:gdLst>
              <a:gd name="connsiteX0" fmla="*/ 1504462 w 4383459"/>
              <a:gd name="connsiteY0" fmla="*/ 0 h 5287256"/>
              <a:gd name="connsiteX1" fmla="*/ 4383459 w 4383459"/>
              <a:gd name="connsiteY1" fmla="*/ 2878997 h 5287256"/>
              <a:gd name="connsiteX2" fmla="*/ 3114137 w 4383459"/>
              <a:gd name="connsiteY2" fmla="*/ 5266307 h 5287256"/>
              <a:gd name="connsiteX3" fmla="*/ 3079653 w 4383459"/>
              <a:gd name="connsiteY3" fmla="*/ 5287256 h 5287256"/>
              <a:gd name="connsiteX4" fmla="*/ 0 w 4383459"/>
              <a:gd name="connsiteY4" fmla="*/ 5287256 h 5287256"/>
              <a:gd name="connsiteX5" fmla="*/ 0 w 4383459"/>
              <a:gd name="connsiteY5" fmla="*/ 427769 h 5287256"/>
              <a:gd name="connsiteX6" fmla="*/ 132161 w 4383459"/>
              <a:gd name="connsiteY6" fmla="*/ 347480 h 5287256"/>
              <a:gd name="connsiteX7" fmla="*/ 1504462 w 4383459"/>
              <a:gd name="connsiteY7" fmla="*/ 0 h 528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3459" h="5287256">
                <a:moveTo>
                  <a:pt x="1504462" y="0"/>
                </a:moveTo>
                <a:cubicBezTo>
                  <a:pt x="3094488" y="0"/>
                  <a:pt x="4383459" y="1288971"/>
                  <a:pt x="4383459" y="2878997"/>
                </a:cubicBezTo>
                <a:cubicBezTo>
                  <a:pt x="4383459" y="3872763"/>
                  <a:pt x="3879955" y="4748930"/>
                  <a:pt x="3114137" y="5266307"/>
                </a:cubicBezTo>
                <a:lnTo>
                  <a:pt x="3079653" y="5287256"/>
                </a:lnTo>
                <a:lnTo>
                  <a:pt x="0" y="5287256"/>
                </a:lnTo>
                <a:lnTo>
                  <a:pt x="0" y="427769"/>
                </a:lnTo>
                <a:lnTo>
                  <a:pt x="132161" y="347480"/>
                </a:lnTo>
                <a:cubicBezTo>
                  <a:pt x="540096" y="125876"/>
                  <a:pt x="1007579" y="0"/>
                  <a:pt x="1504462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0810290-E788-4DE3-B716-DBE58CC6A8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2946" y="0"/>
            <a:ext cx="4185112" cy="3170097"/>
          </a:xfrm>
          <a:custGeom>
            <a:avLst/>
            <a:gdLst>
              <a:gd name="connsiteX0" fmla="*/ 301225 w 4185112"/>
              <a:gd name="connsiteY0" fmla="*/ 0 h 3170097"/>
              <a:gd name="connsiteX1" fmla="*/ 3883887 w 4185112"/>
              <a:gd name="connsiteY1" fmla="*/ 0 h 3170097"/>
              <a:gd name="connsiteX2" fmla="*/ 3932552 w 4185112"/>
              <a:gd name="connsiteY2" fmla="*/ 80105 h 3170097"/>
              <a:gd name="connsiteX3" fmla="*/ 4185112 w 4185112"/>
              <a:gd name="connsiteY3" fmla="*/ 1077541 h 3170097"/>
              <a:gd name="connsiteX4" fmla="*/ 2092556 w 4185112"/>
              <a:gd name="connsiteY4" fmla="*/ 3170097 h 3170097"/>
              <a:gd name="connsiteX5" fmla="*/ 0 w 4185112"/>
              <a:gd name="connsiteY5" fmla="*/ 1077541 h 3170097"/>
              <a:gd name="connsiteX6" fmla="*/ 252561 w 4185112"/>
              <a:gd name="connsiteY6" fmla="*/ 80105 h 31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5112" h="3170097">
                <a:moveTo>
                  <a:pt x="301225" y="0"/>
                </a:moveTo>
                <a:lnTo>
                  <a:pt x="3883887" y="0"/>
                </a:lnTo>
                <a:lnTo>
                  <a:pt x="3932552" y="80105"/>
                </a:lnTo>
                <a:cubicBezTo>
                  <a:pt x="4093621" y="376606"/>
                  <a:pt x="4185112" y="716389"/>
                  <a:pt x="4185112" y="1077541"/>
                </a:cubicBezTo>
                <a:cubicBezTo>
                  <a:pt x="4185112" y="2233228"/>
                  <a:pt x="3248243" y="3170097"/>
                  <a:pt x="2092556" y="3170097"/>
                </a:cubicBezTo>
                <a:cubicBezTo>
                  <a:pt x="936869" y="3170097"/>
                  <a:pt x="0" y="2233228"/>
                  <a:pt x="0" y="1077541"/>
                </a:cubicBezTo>
                <a:cubicBezTo>
                  <a:pt x="0" y="716389"/>
                  <a:pt x="91491" y="376606"/>
                  <a:pt x="252561" y="80105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2C8CF8-2E7C-4586-946F-BE404CE268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266445"/>
            <a:ext cx="3788230" cy="26517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06FC1C-690C-4C68-B9DB-80EF85EF0A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1200" y="113076"/>
            <a:ext cx="1896055" cy="206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8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2998" y="2141525"/>
            <a:ext cx="1143000" cy="826611"/>
          </a:xfrm>
          <a:prstGeom prst="rect">
            <a:avLst/>
          </a:prstGeom>
        </p:spPr>
      </p:pic>
      <p:sp>
        <p:nvSpPr>
          <p:cNvPr id="2" name="Down Arrow 1"/>
          <p:cNvSpPr/>
          <p:nvPr/>
        </p:nvSpPr>
        <p:spPr bwMode="auto">
          <a:xfrm>
            <a:off x="6438900" y="1865531"/>
            <a:ext cx="228600" cy="3353984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3505201"/>
            <a:ext cx="1007696" cy="9634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8124" y="3521152"/>
            <a:ext cx="1822715" cy="1469667"/>
          </a:xfrm>
          <a:prstGeom prst="rect">
            <a:avLst/>
          </a:prstGeom>
        </p:spPr>
      </p:pic>
      <p:sp>
        <p:nvSpPr>
          <p:cNvPr id="5" name="Left-Right Arrow 4"/>
          <p:cNvSpPr/>
          <p:nvPr/>
        </p:nvSpPr>
        <p:spPr bwMode="auto">
          <a:xfrm rot="2405236">
            <a:off x="9109000" y="2863598"/>
            <a:ext cx="609600" cy="304800"/>
          </a:xfrm>
          <a:prstGeom prst="leftRightArrow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latin typeface="Arial" charset="0"/>
              <a:ea typeface="ＭＳ Ｐゴシック" pitchFamily="1" charset="-128"/>
            </a:endParaRPr>
          </a:p>
        </p:txBody>
      </p:sp>
      <p:sp>
        <p:nvSpPr>
          <p:cNvPr id="12" name="Left-Right Arrow 11"/>
          <p:cNvSpPr/>
          <p:nvPr/>
        </p:nvSpPr>
        <p:spPr bwMode="auto">
          <a:xfrm rot="7959743">
            <a:off x="7133021" y="3002771"/>
            <a:ext cx="609600" cy="304800"/>
          </a:xfrm>
          <a:prstGeom prst="leftRightArrow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latin typeface="Arial" charset="0"/>
              <a:ea typeface="ＭＳ Ｐゴシック" pitchFamily="1" charset="-128"/>
            </a:endParaRPr>
          </a:p>
        </p:txBody>
      </p:sp>
      <p:sp>
        <p:nvSpPr>
          <p:cNvPr id="14" name="Left-Right Arrow 13"/>
          <p:cNvSpPr/>
          <p:nvPr/>
        </p:nvSpPr>
        <p:spPr bwMode="auto">
          <a:xfrm rot="18807856">
            <a:off x="8869504" y="4571847"/>
            <a:ext cx="609600" cy="304800"/>
          </a:xfrm>
          <a:prstGeom prst="leftRightArrow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latin typeface="Arial" charset="0"/>
              <a:ea typeface="ＭＳ Ｐゴシック" pitchFamily="1" charset="-12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261C64-32A8-413B-A953-1E3B736B0E04}"/>
              </a:ext>
            </a:extLst>
          </p:cNvPr>
          <p:cNvSpPr txBox="1"/>
          <p:nvPr/>
        </p:nvSpPr>
        <p:spPr>
          <a:xfrm>
            <a:off x="914400" y="5476167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During the ride process there are a lot of communications / interactions from the moment of inquiry until the ride is complete. Based on various external factors, the autonomous vehicle will make decisions in order to ensure a safe and secure transportation method.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707C5846-C8E7-4995-A31D-64DE2C8EED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330724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Ride inquiring</a:t>
            </a:r>
          </a:p>
          <a:p>
            <a:r>
              <a:rPr lang="en-US" dirty="0"/>
              <a:t>Ride confirmation (free securing station)</a:t>
            </a:r>
          </a:p>
          <a:p>
            <a:r>
              <a:rPr lang="en-US" dirty="0"/>
              <a:t>Pickup location</a:t>
            </a:r>
          </a:p>
          <a:p>
            <a:r>
              <a:rPr lang="en-US" dirty="0"/>
              <a:t>Boarding </a:t>
            </a:r>
          </a:p>
          <a:p>
            <a:r>
              <a:rPr lang="en-US" dirty="0"/>
              <a:t>Securement / Un-securement</a:t>
            </a:r>
          </a:p>
          <a:p>
            <a:r>
              <a:rPr lang="en-US" dirty="0"/>
              <a:t>Un-boarding</a:t>
            </a:r>
          </a:p>
          <a:p>
            <a:r>
              <a:rPr lang="en-US" dirty="0"/>
              <a:t>Ride complete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48CAF03-2FB1-48BC-8B85-3540AD492B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992351"/>
            <a:ext cx="11811000" cy="762000"/>
          </a:xfrm>
        </p:spPr>
        <p:txBody>
          <a:bodyPr/>
          <a:lstStyle/>
          <a:p>
            <a:r>
              <a:rPr lang="en-US" b="1" dirty="0"/>
              <a:t>Autonomous Vehicles &amp; Wheelchair Securement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D6646B4-4B15-47EC-B757-E6EF93D0377F}"/>
              </a:ext>
            </a:extLst>
          </p:cNvPr>
          <p:cNvSpPr/>
          <p:nvPr/>
        </p:nvSpPr>
        <p:spPr bwMode="auto">
          <a:xfrm>
            <a:off x="706305" y="3810000"/>
            <a:ext cx="5368857" cy="53061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5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qlk-150-beauty-2018.jpg">
            <a:hlinkClick r:id="rId2"/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1549" y="3171897"/>
            <a:ext cx="1351480" cy="1409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3457" y="4844412"/>
            <a:ext cx="1687667" cy="1168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quantum-dark-securing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429" y="1841090"/>
            <a:ext cx="1371600" cy="1097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815" y="1841090"/>
            <a:ext cx="1340894" cy="21359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861188"/>
            <a:ext cx="858246" cy="21178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543" y="1861187"/>
            <a:ext cx="1371600" cy="2184892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 bwMode="auto">
          <a:xfrm>
            <a:off x="2465466" y="2925026"/>
            <a:ext cx="762000" cy="661302"/>
          </a:xfrm>
          <a:prstGeom prst="ellipse">
            <a:avLst/>
          </a:prstGeom>
          <a:noFill/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Arial" charset="0"/>
              <a:ea typeface="ＭＳ Ｐゴシック" pitchFamily="1" charset="-128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4612808" y="2336405"/>
            <a:ext cx="762000" cy="661302"/>
          </a:xfrm>
          <a:prstGeom prst="ellipse">
            <a:avLst/>
          </a:prstGeom>
          <a:noFill/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Arial" charset="0"/>
              <a:ea typeface="ＭＳ Ｐゴシック" pitchFamily="1" charset="-128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7030446" y="3022148"/>
            <a:ext cx="762000" cy="661302"/>
          </a:xfrm>
          <a:prstGeom prst="ellipse">
            <a:avLst/>
          </a:prstGeom>
          <a:noFill/>
          <a:ln w="571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Arial" charset="0"/>
              <a:ea typeface="ＭＳ Ｐゴシック" pitchFamily="1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9200" y="4119965"/>
            <a:ext cx="8229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The current personal mobility market allows for different methods of WC </a:t>
            </a: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securement. Each of these </a:t>
            </a:r>
            <a:r>
              <a:rPr lang="en-US" sz="1800" u="sng" dirty="0">
                <a:solidFill>
                  <a:schemeClr val="bg2">
                    <a:lumMod val="50000"/>
                  </a:schemeClr>
                </a:solidFill>
              </a:rPr>
              <a:t>WC securement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 methods need to be used with a </a:t>
            </a:r>
          </a:p>
          <a:p>
            <a:r>
              <a:rPr lang="en-US" sz="1800" u="sng" dirty="0">
                <a:solidFill>
                  <a:schemeClr val="bg2">
                    <a:lumMod val="50000"/>
                  </a:schemeClr>
                </a:solidFill>
              </a:rPr>
              <a:t>passenger securement</a:t>
            </a:r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 solution.</a:t>
            </a:r>
          </a:p>
          <a:p>
            <a:endParaRPr lang="en-US" sz="18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WC securement types can vary regarding function of WC positions or </a:t>
            </a: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passenger needs.</a:t>
            </a:r>
          </a:p>
          <a:p>
            <a:endParaRPr lang="en-US" sz="18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50000"/>
                  </a:schemeClr>
                </a:solidFill>
              </a:rPr>
              <a:t>The passenger securement is currently a manual process.</a:t>
            </a: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B298B19D-8A4F-4F82-975D-6D4E77B9D4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Overview of WC Securement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08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211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CE6643BB-27DB-4F98-B0C6-D6A0902546F4}"/>
              </a:ext>
            </a:extLst>
          </p:cNvPr>
          <p:cNvSpPr txBox="1">
            <a:spLocks/>
          </p:cNvSpPr>
          <p:nvPr/>
        </p:nvSpPr>
        <p:spPr>
          <a:xfrm>
            <a:off x="1091495" y="2048951"/>
            <a:ext cx="3669161" cy="2760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>
                    <a:lumMod val="50000"/>
                  </a:schemeClr>
                </a:solidFill>
                <a:latin typeface="Myriad Pro" panose="020B0703030403020204" pitchFamily="34" charset="0"/>
                <a:ea typeface="MS PGothic" pitchFamily="34" charset="-128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MS PGothic" pitchFamily="34" charset="-128"/>
              </a:defRPr>
            </a:lvl5pPr>
            <a:lvl6pPr marL="45714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6pPr>
            <a:lvl7pPr marL="914286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7pPr>
            <a:lvl8pPr marL="137142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8pPr>
            <a:lvl9pPr marL="1828571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US" sz="4400" b="1" kern="1200" dirty="0">
                <a:solidFill>
                  <a:srgbClr val="FFFFFF"/>
                </a:solidFill>
                <a:latin typeface="Myriad Pro"/>
                <a:ea typeface="+mj-ea"/>
              </a:rPr>
              <a:t>What is NMEDA?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89387E8-C4B9-407E-B80B-719734891C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52150" y="1250950"/>
            <a:ext cx="6248400" cy="43561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342900" indent="-2286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kern="1200" dirty="0">
                <a:latin typeface="Myriad Pro"/>
                <a:ea typeface="+mn-ea"/>
              </a:rPr>
              <a:t>The trade association for the     automotive mobility industry</a:t>
            </a:r>
          </a:p>
          <a:p>
            <a:pPr marL="342900" indent="-2286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kern="1200" dirty="0">
                <a:latin typeface="Myriad Pro"/>
                <a:ea typeface="+mn-ea"/>
              </a:rPr>
              <a:t>Dealers, Manufacturers, Healthcare &amp; Assistive Technology Professionals</a:t>
            </a:r>
          </a:p>
          <a:p>
            <a:pPr marL="342900" indent="-2286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kern="1200" dirty="0">
                <a:latin typeface="Myriad Pro"/>
                <a:ea typeface="+mn-ea"/>
              </a:rPr>
              <a:t>QAP</a:t>
            </a:r>
            <a:r>
              <a:rPr lang="en-US" sz="2400" kern="1200" baseline="30000" dirty="0">
                <a:latin typeface="Myriad Pro"/>
                <a:ea typeface="+mn-ea"/>
              </a:rPr>
              <a:t>™ </a:t>
            </a:r>
            <a:r>
              <a:rPr lang="en-US" sz="2400" kern="1200" dirty="0">
                <a:latin typeface="Myriad Pro"/>
                <a:ea typeface="+mn-ea"/>
              </a:rPr>
              <a:t>= </a:t>
            </a:r>
            <a:r>
              <a:rPr lang="en-US" sz="2400" b="1" kern="1200" dirty="0">
                <a:solidFill>
                  <a:schemeClr val="accent1">
                    <a:lumMod val="50000"/>
                  </a:schemeClr>
                </a:solidFill>
                <a:latin typeface="Myriad Pro"/>
                <a:ea typeface="+mn-ea"/>
              </a:rPr>
              <a:t>Q</a:t>
            </a:r>
            <a:r>
              <a:rPr lang="en-US" sz="2400" kern="1200" dirty="0">
                <a:latin typeface="Myriad Pro"/>
                <a:ea typeface="+mn-ea"/>
              </a:rPr>
              <a:t>uality </a:t>
            </a:r>
            <a:r>
              <a:rPr lang="en-US" sz="2400" b="1" kern="1200" dirty="0">
                <a:solidFill>
                  <a:schemeClr val="accent1">
                    <a:lumMod val="50000"/>
                  </a:schemeClr>
                </a:solidFill>
                <a:latin typeface="Myriad Pro"/>
                <a:ea typeface="+mn-ea"/>
              </a:rPr>
              <a:t>A</a:t>
            </a:r>
            <a:r>
              <a:rPr lang="en-US" sz="2400" kern="1200" dirty="0">
                <a:latin typeface="Myriad Pro"/>
                <a:ea typeface="+mn-ea"/>
              </a:rPr>
              <a:t>ssurance </a:t>
            </a:r>
            <a:r>
              <a:rPr lang="en-US" sz="2400" b="1" kern="1200" dirty="0">
                <a:solidFill>
                  <a:schemeClr val="accent1">
                    <a:lumMod val="50000"/>
                  </a:schemeClr>
                </a:solidFill>
                <a:latin typeface="Myriad Pro"/>
                <a:ea typeface="+mn-ea"/>
              </a:rPr>
              <a:t>P</a:t>
            </a:r>
            <a:r>
              <a:rPr lang="en-US" sz="2400" kern="1200" dirty="0">
                <a:latin typeface="Myriad Pro"/>
                <a:ea typeface="+mn-ea"/>
              </a:rPr>
              <a:t>rogram</a:t>
            </a:r>
          </a:p>
          <a:p>
            <a:pPr marL="342900" indent="-2286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kern="1200" dirty="0">
                <a:latin typeface="Myriad Pro"/>
                <a:ea typeface="+mn-ea"/>
              </a:rPr>
              <a:t>Personal, Commercial &amp; Public Transportation</a:t>
            </a:r>
          </a:p>
          <a:p>
            <a:pPr marL="342900" indent="-228600"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kern="1200" dirty="0">
                <a:latin typeface="Myriad Pro"/>
                <a:ea typeface="+mn-ea"/>
              </a:rPr>
              <a:t>Quality. Safety. Innovation. Customization.</a:t>
            </a:r>
          </a:p>
        </p:txBody>
      </p:sp>
    </p:spTree>
    <p:extLst>
      <p:ext uri="{BB962C8B-B14F-4D97-AF65-F5344CB8AC3E}">
        <p14:creationId xmlns:p14="http://schemas.microsoft.com/office/powerpoint/2010/main" val="265140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845470"/>
            <a:ext cx="6629400" cy="404283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dirty="0"/>
              <a:t>Wheelchair Tie-Down Benefits: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600" dirty="0"/>
              <a:t>Compatible with all mobility device types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600" dirty="0"/>
              <a:t>Meets requirements for RESNA WC-4 for vehicles &lt;11,000 </a:t>
            </a:r>
            <a:r>
              <a:rPr lang="en-US" sz="2600" dirty="0" err="1"/>
              <a:t>lbs</a:t>
            </a:r>
            <a:endParaRPr lang="en-US" sz="2600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600" dirty="0"/>
              <a:t>Meets WC-18 standard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3000" dirty="0"/>
              <a:t>Wheelchair Tie-Down Challenges: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600" dirty="0"/>
              <a:t>Attendant is required for proper securement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600" dirty="0"/>
              <a:t>Passenger restraint is not independent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600" dirty="0"/>
              <a:t>Restraint confirmation is based on attendant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D40980-A6BA-4142-B4B2-A4C931F11B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6700" y="969700"/>
            <a:ext cx="11658600" cy="762000"/>
          </a:xfrm>
        </p:spPr>
        <p:txBody>
          <a:bodyPr/>
          <a:lstStyle/>
          <a:p>
            <a:r>
              <a:rPr lang="en-US" b="1" dirty="0">
                <a:ea typeface="Raleway Black" charset="0"/>
                <a:cs typeface="Raleway Black" charset="0"/>
              </a:rPr>
              <a:t>Personal Transportation – Wheelchair Tie-Down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52BBDC5-4F8B-413A-B038-A7D35E231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7261" y="1845469"/>
            <a:ext cx="2014538" cy="1278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D190A39-BDFF-42CA-A26D-F7F58613BC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6685" y="3097984"/>
            <a:ext cx="2025115" cy="1402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310F0B3-DCC5-4380-BA6B-562601DCF1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6683" y="4500563"/>
            <a:ext cx="2025115" cy="1387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465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74081"/>
            <a:ext cx="6400800" cy="412191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dirty="0"/>
              <a:t>Docking System Benefits: </a:t>
            </a:r>
          </a:p>
          <a:p>
            <a:r>
              <a:rPr lang="en-US" sz="2600" dirty="0"/>
              <a:t>System adapted to the most popular WCs on the market </a:t>
            </a:r>
          </a:p>
          <a:p>
            <a:r>
              <a:rPr lang="en-US" sz="2600" dirty="0"/>
              <a:t>Meets requirements for RESNA WC-4 for vehicles &lt;11,000 </a:t>
            </a:r>
            <a:r>
              <a:rPr lang="en-US" sz="2600" dirty="0" err="1"/>
              <a:t>lbs</a:t>
            </a:r>
            <a:endParaRPr lang="en-US" sz="2600" dirty="0"/>
          </a:p>
          <a:p>
            <a:r>
              <a:rPr lang="en-US" sz="2600" dirty="0"/>
              <a:t>Fully independent docking and undocking 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3000" dirty="0"/>
              <a:t>Docking System Challenges: </a:t>
            </a:r>
          </a:p>
          <a:p>
            <a:r>
              <a:rPr lang="en-US" sz="2600" dirty="0"/>
              <a:t>All WC users require mating bracket (custom chair)</a:t>
            </a:r>
          </a:p>
          <a:p>
            <a:r>
              <a:rPr lang="en-US" sz="2600" dirty="0"/>
              <a:t>Passenger restraint is not independent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Personal Transportation – Docking System</a:t>
            </a:r>
          </a:p>
        </p:txBody>
      </p:sp>
      <p:pic>
        <p:nvPicPr>
          <p:cNvPr id="6" name="Picture 5" descr="QLK-150-logo-4c.eps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212" y="1974081"/>
            <a:ext cx="2673830" cy="483143"/>
          </a:xfrm>
          <a:prstGeom prst="rect">
            <a:avLst/>
          </a:prstGeom>
        </p:spPr>
      </p:pic>
      <p:pic>
        <p:nvPicPr>
          <p:cNvPr id="12" name="Content Placeholder 11" descr="qlk-150-beauty-2018.jpg">
            <a:hlinkClick r:id="rId3"/>
            <a:extLst>
              <a:ext uri="{FF2B5EF4-FFF2-40B4-BE49-F238E27FC236}">
                <a16:creationId xmlns:a16="http://schemas.microsoft.com/office/drawing/2014/main" id="{1152552A-5CF8-46E3-8EAF-8049F640A71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3800" y="2678704"/>
            <a:ext cx="3170655" cy="3310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691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39624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5100" dirty="0"/>
              <a:t>Autonomous Station Benefits: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4400" dirty="0"/>
              <a:t>Compatible with all mobility device types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4400" dirty="0"/>
              <a:t>Meets requirements for RESNA WC-4 for vehicles &gt;11,000 </a:t>
            </a:r>
            <a:r>
              <a:rPr lang="en-US" sz="4400" dirty="0" err="1"/>
              <a:t>lbs</a:t>
            </a:r>
            <a:r>
              <a:rPr lang="en-US" sz="4400" dirty="0"/>
              <a:t> – for rear facing transportation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4400" dirty="0"/>
              <a:t>Attendant is not required for proper securement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5100" dirty="0"/>
              <a:t>Autonomous Station Challenges: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4400" dirty="0"/>
              <a:t>Station is rear facing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4400" dirty="0"/>
              <a:t>Passenger restraint is not independent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4400" dirty="0"/>
              <a:t>Cost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8F8786-10E9-4CC3-A31D-BC3C06A2F3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0" y="971832"/>
            <a:ext cx="11506200" cy="762000"/>
          </a:xfrm>
        </p:spPr>
        <p:txBody>
          <a:bodyPr>
            <a:noAutofit/>
          </a:bodyPr>
          <a:lstStyle/>
          <a:p>
            <a:r>
              <a:rPr lang="en-US" b="1" dirty="0">
                <a:ea typeface="Raleway Black" charset="0"/>
                <a:cs typeface="Raleway Black" charset="0"/>
              </a:rPr>
              <a:t>Personal Transportation – Autonomous Station</a:t>
            </a:r>
            <a:endParaRPr lang="en-US" dirty="0"/>
          </a:p>
        </p:txBody>
      </p:sp>
      <p:pic>
        <p:nvPicPr>
          <p:cNvPr id="7" name="Picture 6" descr="quantum-dark-moving-arm.jpg">
            <a:hlinkClick r:id="rId2"/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687" y="2037706"/>
            <a:ext cx="2471513" cy="1977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quantum-dark-securing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687" y="4118791"/>
            <a:ext cx="2471513" cy="1977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118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7086600" cy="4114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Autonomous Station Benefits: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400" dirty="0"/>
              <a:t>Compatible with certain mobility devices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400" dirty="0"/>
              <a:t>Meets requirements for RESNA WC-4 for vehicles &lt;11,000 </a:t>
            </a:r>
            <a:r>
              <a:rPr lang="en-US" sz="2400" dirty="0" err="1"/>
              <a:t>lbs</a:t>
            </a:r>
            <a:endParaRPr lang="en-US" sz="2400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400" dirty="0"/>
              <a:t>Attendant is not required for proper securement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dirty="0"/>
              <a:t>Autonomous Station Challenges: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400" dirty="0"/>
              <a:t>WC standardization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400" dirty="0"/>
              <a:t>Passenger restraint is not independent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2400" dirty="0"/>
              <a:t>Cost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F02F18-5466-4100-862A-38D6947E1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0" y="1009860"/>
            <a:ext cx="11506200" cy="762000"/>
          </a:xfrm>
        </p:spPr>
        <p:txBody>
          <a:bodyPr>
            <a:noAutofit/>
          </a:bodyPr>
          <a:lstStyle/>
          <a:p>
            <a:r>
              <a:rPr lang="en-US" b="1" dirty="0">
                <a:ea typeface="Raleway Black" charset="0"/>
                <a:cs typeface="Raleway Black" charset="0"/>
              </a:rPr>
              <a:t>Personal Transportation – Autonomous Station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1" y="1908544"/>
            <a:ext cx="2147211" cy="1852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Content Placeholder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458201" y="3897983"/>
            <a:ext cx="2147211" cy="2401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721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6560" y="2907320"/>
            <a:ext cx="1304391" cy="1125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quantum-dark-securing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5304" y="2109787"/>
            <a:ext cx="1752600" cy="1402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 descr="qlk-150-beauty-2018.jpg">
            <a:hlinkClick r:id="rId4"/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6559" y="4165263"/>
            <a:ext cx="1332194" cy="1389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8800" y="2109787"/>
            <a:ext cx="1585030" cy="1097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Straight Arrow Connector 5"/>
          <p:cNvCxnSpPr>
            <a:cxnSpLocks/>
          </p:cNvCxnSpPr>
          <p:nvPr/>
        </p:nvCxnSpPr>
        <p:spPr bwMode="auto">
          <a:xfrm flipV="1">
            <a:off x="1119541" y="1951290"/>
            <a:ext cx="0" cy="4427946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164482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/>
          <p:cNvCxnSpPr>
            <a:cxnSpLocks/>
          </p:cNvCxnSpPr>
          <p:nvPr/>
        </p:nvCxnSpPr>
        <p:spPr bwMode="auto">
          <a:xfrm flipV="1">
            <a:off x="1119541" y="6327685"/>
            <a:ext cx="9396059" cy="834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164482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" name="Rectangle 18"/>
          <p:cNvSpPr/>
          <p:nvPr/>
        </p:nvSpPr>
        <p:spPr>
          <a:xfrm>
            <a:off x="8305801" y="5743606"/>
            <a:ext cx="1986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/>
              <a:t>Independent Use </a:t>
            </a:r>
          </a:p>
        </p:txBody>
      </p:sp>
      <p:sp>
        <p:nvSpPr>
          <p:cNvPr id="20" name="Rectangle 19"/>
          <p:cNvSpPr/>
          <p:nvPr/>
        </p:nvSpPr>
        <p:spPr>
          <a:xfrm rot="16200000">
            <a:off x="-333283" y="3206233"/>
            <a:ext cx="236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WC configuration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8E1AB0-8F75-4178-AEF1-34952B4BB8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9" y="990601"/>
            <a:ext cx="11734788" cy="762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Personal Transportation – AV Wheelchair Securement</a:t>
            </a:r>
          </a:p>
        </p:txBody>
      </p:sp>
    </p:spTree>
    <p:extLst>
      <p:ext uri="{BB962C8B-B14F-4D97-AF65-F5344CB8AC3E}">
        <p14:creationId xmlns:p14="http://schemas.microsoft.com/office/powerpoint/2010/main" val="159974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81200"/>
            <a:ext cx="10363200" cy="3886199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There are thousands of different mobility device designs (this includes WCs and scooters).</a:t>
            </a:r>
          </a:p>
          <a:p>
            <a:r>
              <a:rPr lang="en-US" sz="2800" dirty="0"/>
              <a:t>Existing mobility device design standards are insufficient.</a:t>
            </a:r>
          </a:p>
          <a:p>
            <a:r>
              <a:rPr lang="en-US" sz="2800" dirty="0"/>
              <a:t>Safety testing standards for AVs are currently undefined.</a:t>
            </a:r>
          </a:p>
          <a:p>
            <a:r>
              <a:rPr lang="en-US" sz="2800" dirty="0"/>
              <a:t>Will the market pay for a fully independent WC/mobility device securement system?</a:t>
            </a:r>
          </a:p>
          <a:p>
            <a:r>
              <a:rPr lang="en-US" sz="2800" dirty="0"/>
              <a:t>When will fully independent WC/mobility device securement systems be necessary?</a:t>
            </a:r>
          </a:p>
          <a:p>
            <a:r>
              <a:rPr lang="en-US" sz="2800" dirty="0"/>
              <a:t>Structural base/floor strength of AV must be considered in order to achieve WC/mobility device securement, load distribution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EEC341-104C-41F9-88D5-88CA99FD3F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b="1" dirty="0"/>
              <a:t>Challenges to Overcome: </a:t>
            </a:r>
          </a:p>
        </p:txBody>
      </p:sp>
    </p:spTree>
    <p:extLst>
      <p:ext uri="{BB962C8B-B14F-4D97-AF65-F5344CB8AC3E}">
        <p14:creationId xmlns:p14="http://schemas.microsoft.com/office/powerpoint/2010/main" val="86895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2E8CD4E-6381-4807-AA5B-CE0024A8B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6A4DDC-3049-4FEA-B9FF-CBCF8B277B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509" y="548417"/>
            <a:ext cx="7491158" cy="5761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Gill Sans MT" panose="020B0502020104020203"/>
            </a:endParaRPr>
          </a:p>
        </p:txBody>
      </p:sp>
      <p:pic>
        <p:nvPicPr>
          <p:cNvPr id="5" name="Picture 10" descr="NMEDA logo">
            <a:extLst>
              <a:ext uri="{FF2B5EF4-FFF2-40B4-BE49-F238E27FC236}">
                <a16:creationId xmlns:a16="http://schemas.microsoft.com/office/drawing/2014/main" id="{9BCC167C-6A4C-4D84-96EB-0FEC129E0A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13617"/>
          <a:stretch/>
        </p:blipFill>
        <p:spPr bwMode="auto">
          <a:xfrm>
            <a:off x="1848759" y="1348437"/>
            <a:ext cx="4419641" cy="4161123"/>
          </a:xfrm>
          <a:prstGeom prst="rect">
            <a:avLst/>
          </a:prstGeom>
          <a:noFill/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7BCB2CF-F2CE-43B5-93CB-386479577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1041" y="548418"/>
            <a:ext cx="3704425" cy="1868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Gill Sans MT" panose="020B0502020104020203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44FCF7-8F74-4A75-8617-4D4500BDEE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728" y="4579980"/>
            <a:ext cx="2209396" cy="15465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4B60B2-C575-4C8F-8DBF-8F31207250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902" y="3153812"/>
            <a:ext cx="3372838" cy="58051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C68A941-4039-4496-9008-274182DFF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1041" y="2529926"/>
            <a:ext cx="3704425" cy="18276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Gill Sans MT" panose="020B0502020104020203"/>
            </a:endParaRP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39287CFA-E256-4B26-9ADD-F094C49AE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8915400" y="708983"/>
            <a:ext cx="1550407" cy="1554293"/>
          </a:xfrm>
          <a:prstGeom prst="rect">
            <a:avLst/>
          </a:prstGeom>
          <a:noFill/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78B897E-FBB2-4D71-AA1C-3C4DA4A26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54214" y="4441273"/>
            <a:ext cx="3704425" cy="1868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Gill Sans MT" panose="020B0502020104020203"/>
            </a:endParaRPr>
          </a:p>
        </p:txBody>
      </p:sp>
    </p:spTree>
    <p:extLst>
      <p:ext uri="{BB962C8B-B14F-4D97-AF65-F5344CB8AC3E}">
        <p14:creationId xmlns:p14="http://schemas.microsoft.com/office/powerpoint/2010/main" val="427485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299065-5861-4E4C-82B4-E6BE7D5F33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419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228600" indent="0">
              <a:lnSpc>
                <a:spcPct val="90000"/>
              </a:lnSpc>
              <a:buNone/>
            </a:pPr>
            <a:r>
              <a:rPr lang="en-US" sz="4000" b="1" kern="1200" dirty="0">
                <a:solidFill>
                  <a:srgbClr val="164482"/>
                </a:solidFill>
                <a:latin typeface="Myriad Pro" panose="020B0703030403020204"/>
              </a:rPr>
              <a:t>The Promise…</a:t>
            </a:r>
            <a:endParaRPr lang="en-US" sz="4000" kern="1200" dirty="0">
              <a:solidFill>
                <a:srgbClr val="164482"/>
              </a:solidFill>
              <a:latin typeface="Myriad Pro" panose="020B0703030403020204"/>
              <a:ea typeface="+mn-ea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3A42AB-A4DD-4EBB-8CD6-7E171D2CB0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384800" cy="4419600"/>
          </a:xfrm>
        </p:spPr>
        <p:txBody>
          <a:bodyPr anchor="ctr">
            <a:normAutofit/>
          </a:bodyPr>
          <a:lstStyle/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Independence / Quality of Life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Employment Opportunities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Increased Transportation Options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Improved Transportation Experience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FDAF947-4FA5-4CE0-80BC-B4DB7714F822}"/>
              </a:ext>
            </a:extLst>
          </p:cNvPr>
          <p:cNvCxnSpPr/>
          <p:nvPr/>
        </p:nvCxnSpPr>
        <p:spPr bwMode="auto">
          <a:xfrm>
            <a:off x="5943600" y="1676400"/>
            <a:ext cx="0" cy="3505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26106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4299065-5861-4E4C-82B4-E6BE7D5F33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419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228600" indent="0">
              <a:lnSpc>
                <a:spcPct val="90000"/>
              </a:lnSpc>
              <a:buNone/>
            </a:pPr>
            <a:r>
              <a:rPr lang="en-US" sz="4000" b="1" kern="1200" dirty="0">
                <a:solidFill>
                  <a:srgbClr val="164482"/>
                </a:solidFill>
                <a:latin typeface="Myriad Pro" panose="020B0703030403020204"/>
              </a:rPr>
              <a:t>The Challenges…</a:t>
            </a:r>
            <a:endParaRPr lang="en-US" sz="4000" kern="1200" dirty="0">
              <a:solidFill>
                <a:srgbClr val="164482"/>
              </a:solidFill>
              <a:latin typeface="Myriad Pro" panose="020B0703030403020204"/>
              <a:ea typeface="+mn-ea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3A42AB-A4DD-4EBB-8CD6-7E171D2CB0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2" y="1295400"/>
            <a:ext cx="5080000" cy="4953000"/>
          </a:xfrm>
        </p:spPr>
        <p:txBody>
          <a:bodyPr>
            <a:normAutofit fontScale="92500" lnSpcReduction="20000"/>
          </a:bodyPr>
          <a:lstStyle/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Regulatory Framework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Technology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Manufacturing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Public Trust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Safety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Integration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Scale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Cost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Licensing/Permitting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Liability/Insurance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Infrastructure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b="1" kern="1200" dirty="0">
                <a:solidFill>
                  <a:srgbClr val="164482"/>
                </a:solidFill>
                <a:latin typeface="Myriad Pro" panose="020B0703030403020204"/>
              </a:rPr>
              <a:t>Accessibility</a:t>
            </a:r>
          </a:p>
          <a:p>
            <a:pPr marL="45720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kern="1200" dirty="0">
                <a:latin typeface="Myriad Pro" panose="020B0703030403020204"/>
              </a:rPr>
              <a:t>Proliferation</a:t>
            </a:r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FDAF947-4FA5-4CE0-80BC-B4DB7714F822}"/>
              </a:ext>
            </a:extLst>
          </p:cNvPr>
          <p:cNvCxnSpPr/>
          <p:nvPr/>
        </p:nvCxnSpPr>
        <p:spPr bwMode="auto">
          <a:xfrm>
            <a:off x="5943600" y="1676400"/>
            <a:ext cx="0" cy="3505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86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2E8CD4E-6381-4807-AA5B-CE0024A8B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6A4DDC-3049-4FEA-B9FF-CBCF8B277B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509" y="548417"/>
            <a:ext cx="7491158" cy="5761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Gill Sans MT" panose="020B0502020104020203"/>
            </a:endParaRPr>
          </a:p>
        </p:txBody>
      </p:sp>
      <p:pic>
        <p:nvPicPr>
          <p:cNvPr id="5" name="Picture 10" descr="NMEDA logo">
            <a:extLst>
              <a:ext uri="{FF2B5EF4-FFF2-40B4-BE49-F238E27FC236}">
                <a16:creationId xmlns:a16="http://schemas.microsoft.com/office/drawing/2014/main" id="{9BCC167C-6A4C-4D84-96EB-0FEC129E0A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13617"/>
          <a:stretch/>
        </p:blipFill>
        <p:spPr bwMode="auto">
          <a:xfrm>
            <a:off x="1848759" y="1348437"/>
            <a:ext cx="4419641" cy="4161123"/>
          </a:xfrm>
          <a:prstGeom prst="rect">
            <a:avLst/>
          </a:prstGeom>
          <a:noFill/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7BCB2CF-F2CE-43B5-93CB-386479577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1041" y="548418"/>
            <a:ext cx="3704425" cy="1868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Gill Sans MT" panose="020B0502020104020203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44FCF7-8F74-4A75-8617-4D4500BDEE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728" y="4579980"/>
            <a:ext cx="2209396" cy="15465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4B60B2-C575-4C8F-8DBF-8F31207250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902" y="3153812"/>
            <a:ext cx="3372838" cy="58051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C68A941-4039-4496-9008-274182DFF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1041" y="2529926"/>
            <a:ext cx="3704425" cy="18276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Gill Sans MT" panose="020B0502020104020203"/>
            </a:endParaRP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39287CFA-E256-4B26-9ADD-F094C49AE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8915400" y="708983"/>
            <a:ext cx="1550407" cy="1554293"/>
          </a:xfrm>
          <a:prstGeom prst="rect">
            <a:avLst/>
          </a:prstGeom>
          <a:noFill/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78B897E-FBB2-4D71-AA1C-3C4DA4A26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54214" y="4441273"/>
            <a:ext cx="3704425" cy="1868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Gill Sans MT" panose="020B0502020104020203"/>
            </a:endParaRPr>
          </a:p>
        </p:txBody>
      </p:sp>
    </p:spTree>
    <p:extLst>
      <p:ext uri="{BB962C8B-B14F-4D97-AF65-F5344CB8AC3E}">
        <p14:creationId xmlns:p14="http://schemas.microsoft.com/office/powerpoint/2010/main" val="341256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434194B-EB56-4062-98C6-CB72F287E3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0022124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746DB1-35A8-422F-9955-4F8E75DBB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9485FA-A6FD-46F0-99F9-35750ECA0136}"/>
              </a:ext>
            </a:extLst>
          </p:cNvPr>
          <p:cNvSpPr txBox="1"/>
          <p:nvPr/>
        </p:nvSpPr>
        <p:spPr>
          <a:xfrm>
            <a:off x="5181600" y="4592325"/>
            <a:ext cx="6476999" cy="151418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Kevin Frayne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Director of Advanced Mobility Solutions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Myriad Pro" panose="020B0703030403020204" pitchFamily="34" charset="0"/>
                <a:ea typeface="+mj-ea"/>
                <a:cs typeface="+mj-cs"/>
              </a:rPr>
              <a:t>BraunAbility</a:t>
            </a:r>
          </a:p>
        </p:txBody>
      </p:sp>
      <p:sp>
        <p:nvSpPr>
          <p:cNvPr id="13" name="Freeform 57">
            <a:extLst>
              <a:ext uri="{FF2B5EF4-FFF2-40B4-BE49-F238E27FC236}">
                <a16:creationId xmlns:a16="http://schemas.microsoft.com/office/drawing/2014/main" id="{B817D9AD-5E85-4E85-AC3E-43E24FA91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580219"/>
            <a:ext cx="4383459" cy="5287256"/>
          </a:xfrm>
          <a:custGeom>
            <a:avLst/>
            <a:gdLst>
              <a:gd name="connsiteX0" fmla="*/ 1504462 w 4383459"/>
              <a:gd name="connsiteY0" fmla="*/ 0 h 5287256"/>
              <a:gd name="connsiteX1" fmla="*/ 4383459 w 4383459"/>
              <a:gd name="connsiteY1" fmla="*/ 2878997 h 5287256"/>
              <a:gd name="connsiteX2" fmla="*/ 3114137 w 4383459"/>
              <a:gd name="connsiteY2" fmla="*/ 5266307 h 5287256"/>
              <a:gd name="connsiteX3" fmla="*/ 3079653 w 4383459"/>
              <a:gd name="connsiteY3" fmla="*/ 5287256 h 5287256"/>
              <a:gd name="connsiteX4" fmla="*/ 0 w 4383459"/>
              <a:gd name="connsiteY4" fmla="*/ 5287256 h 5287256"/>
              <a:gd name="connsiteX5" fmla="*/ 0 w 4383459"/>
              <a:gd name="connsiteY5" fmla="*/ 427769 h 5287256"/>
              <a:gd name="connsiteX6" fmla="*/ 132161 w 4383459"/>
              <a:gd name="connsiteY6" fmla="*/ 347480 h 5287256"/>
              <a:gd name="connsiteX7" fmla="*/ 1504462 w 4383459"/>
              <a:gd name="connsiteY7" fmla="*/ 0 h 528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3459" h="5287256">
                <a:moveTo>
                  <a:pt x="1504462" y="0"/>
                </a:moveTo>
                <a:cubicBezTo>
                  <a:pt x="3094488" y="0"/>
                  <a:pt x="4383459" y="1288971"/>
                  <a:pt x="4383459" y="2878997"/>
                </a:cubicBezTo>
                <a:cubicBezTo>
                  <a:pt x="4383459" y="3872763"/>
                  <a:pt x="3879955" y="4748930"/>
                  <a:pt x="3114137" y="5266307"/>
                </a:cubicBezTo>
                <a:lnTo>
                  <a:pt x="3079653" y="5287256"/>
                </a:lnTo>
                <a:lnTo>
                  <a:pt x="0" y="5287256"/>
                </a:lnTo>
                <a:lnTo>
                  <a:pt x="0" y="427769"/>
                </a:lnTo>
                <a:lnTo>
                  <a:pt x="132161" y="347480"/>
                </a:lnTo>
                <a:cubicBezTo>
                  <a:pt x="540096" y="125876"/>
                  <a:pt x="1007579" y="0"/>
                  <a:pt x="1504462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0810290-E788-4DE3-B716-DBE58CC6A8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2946" y="0"/>
            <a:ext cx="4185112" cy="3170097"/>
          </a:xfrm>
          <a:custGeom>
            <a:avLst/>
            <a:gdLst>
              <a:gd name="connsiteX0" fmla="*/ 301225 w 4185112"/>
              <a:gd name="connsiteY0" fmla="*/ 0 h 3170097"/>
              <a:gd name="connsiteX1" fmla="*/ 3883887 w 4185112"/>
              <a:gd name="connsiteY1" fmla="*/ 0 h 3170097"/>
              <a:gd name="connsiteX2" fmla="*/ 3932552 w 4185112"/>
              <a:gd name="connsiteY2" fmla="*/ 80105 h 3170097"/>
              <a:gd name="connsiteX3" fmla="*/ 4185112 w 4185112"/>
              <a:gd name="connsiteY3" fmla="*/ 1077541 h 3170097"/>
              <a:gd name="connsiteX4" fmla="*/ 2092556 w 4185112"/>
              <a:gd name="connsiteY4" fmla="*/ 3170097 h 3170097"/>
              <a:gd name="connsiteX5" fmla="*/ 0 w 4185112"/>
              <a:gd name="connsiteY5" fmla="*/ 1077541 h 3170097"/>
              <a:gd name="connsiteX6" fmla="*/ 252561 w 4185112"/>
              <a:gd name="connsiteY6" fmla="*/ 80105 h 31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5112" h="3170097">
                <a:moveTo>
                  <a:pt x="301225" y="0"/>
                </a:moveTo>
                <a:lnTo>
                  <a:pt x="3883887" y="0"/>
                </a:lnTo>
                <a:lnTo>
                  <a:pt x="3932552" y="80105"/>
                </a:lnTo>
                <a:cubicBezTo>
                  <a:pt x="4093621" y="376606"/>
                  <a:pt x="4185112" y="716389"/>
                  <a:pt x="4185112" y="1077541"/>
                </a:cubicBezTo>
                <a:cubicBezTo>
                  <a:pt x="4185112" y="2233228"/>
                  <a:pt x="3248243" y="3170097"/>
                  <a:pt x="2092556" y="3170097"/>
                </a:cubicBezTo>
                <a:cubicBezTo>
                  <a:pt x="936869" y="3170097"/>
                  <a:pt x="0" y="2233228"/>
                  <a:pt x="0" y="1077541"/>
                </a:cubicBezTo>
                <a:cubicBezTo>
                  <a:pt x="0" y="716389"/>
                  <a:pt x="91491" y="376606"/>
                  <a:pt x="252561" y="80105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3A0BB1-2810-4BCC-A08B-AC0E82C783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00" y="3962400"/>
            <a:ext cx="3975660" cy="685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4810BE1-DFDB-4E79-AC2B-9100787EAB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8336" y="229619"/>
            <a:ext cx="1894332" cy="206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7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379407" y="2874643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pic>
        <p:nvPicPr>
          <p:cNvPr id="11" name="Content Placeholder 10" descr="6010.jpg">
            <a:extLst>
              <a:ext uri="{FF2B5EF4-FFF2-40B4-BE49-F238E27FC236}">
                <a16:creationId xmlns:a16="http://schemas.microsoft.com/office/drawing/2014/main" id="{D5099E67-425E-4B8A-A589-6040B04042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13" y="2071210"/>
            <a:ext cx="4343400" cy="434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1F8A5A-CFCC-42AE-B41A-13E1F60164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79724" y="2299810"/>
            <a:ext cx="5080000" cy="4114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000" b="1" dirty="0">
                <a:cs typeface="Helvetica Neue Thin"/>
              </a:rPr>
              <a:t>Ralph Braun</a:t>
            </a:r>
          </a:p>
          <a:p>
            <a:pPr marL="0" indent="0">
              <a:buNone/>
            </a:pPr>
            <a:r>
              <a:rPr lang="en-US" sz="2600" i="1" dirty="0">
                <a:cs typeface="Helvetica Neue Thin"/>
              </a:rPr>
              <a:t>Father of the Mobility Movement</a:t>
            </a:r>
          </a:p>
          <a:p>
            <a:pPr marL="0" indent="0">
              <a:buNone/>
            </a:pPr>
            <a:endParaRPr lang="en-US" sz="1400" i="1" dirty="0">
              <a:cs typeface="Helvetica Neue Thin"/>
            </a:endParaRPr>
          </a:p>
          <a:p>
            <a:pPr marL="214313" indent="-214313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>
                <a:cs typeface="Helvetica Neue Thin"/>
              </a:rPr>
              <a:t>Diagnosed in 1947 with muscular dystrophy.</a:t>
            </a:r>
          </a:p>
          <a:p>
            <a:pPr marL="214313" indent="-214313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>
                <a:cs typeface="Helvetica Neue Thin"/>
              </a:rPr>
              <a:t>Engineered the first battery-powered scooter and designed the first wheelchair lift - installed in an old postal truck.</a:t>
            </a:r>
          </a:p>
          <a:p>
            <a:pPr marL="214313" indent="-214313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>
                <a:cs typeface="Helvetica Neue Thin"/>
              </a:rPr>
              <a:t>In 1972 he established The Braun Corporation, which is today known as BraunAbility.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2172228-35EF-4B91-BC2A-C5C8364F43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0" y="1066800"/>
            <a:ext cx="11506200" cy="762000"/>
          </a:xfrm>
        </p:spPr>
        <p:txBody>
          <a:bodyPr>
            <a:noAutofit/>
          </a:bodyPr>
          <a:lstStyle/>
          <a:p>
            <a:r>
              <a:rPr lang="en-US" sz="3600" b="1" dirty="0"/>
              <a:t>Accessible Conversion Industry = Born of Necessity</a:t>
            </a:r>
          </a:p>
        </p:txBody>
      </p:sp>
    </p:spTree>
    <p:extLst>
      <p:ext uri="{BB962C8B-B14F-4D97-AF65-F5344CB8AC3E}">
        <p14:creationId xmlns:p14="http://schemas.microsoft.com/office/powerpoint/2010/main" val="271432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2FA1F27-633B-4C5D-9E33-106C20BEC5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1" dirty="0"/>
              <a:t>Conversions Evolved with the Auto Industry </a:t>
            </a:r>
            <a:br>
              <a:rPr lang="en-US" sz="3600" b="1" dirty="0"/>
            </a:br>
            <a:r>
              <a:rPr lang="en-US" sz="3600" b="1" dirty="0"/>
              <a:t>…To Meet Customer Preferences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AE9361-D2CA-4736-ACC3-4C97C8575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758" y="2286000"/>
            <a:ext cx="6538120" cy="4358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F3F24F-4E8E-445A-938D-0E2BC8D7AD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878" y="2286000"/>
            <a:ext cx="3368122" cy="4358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575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Rehab Hospital Tour_2_wide" id="{2209E0B0-AE64-44E0-BEFA-164A08AE0D0C}" vid="{7C5BA384-4E4C-42B1-B926-B8E93E508C41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Rehab Hospital Tour_2_wide" id="{2209E0B0-AE64-44E0-BEFA-164A08AE0D0C}" vid="{7C5BA384-4E4C-42B1-B926-B8E93E508C41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1324</Words>
  <Application>Microsoft Office PowerPoint</Application>
  <PresentationFormat>Widescreen</PresentationFormat>
  <Paragraphs>253</Paragraphs>
  <Slides>25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Arial</vt:lpstr>
      <vt:lpstr>Calibri</vt:lpstr>
      <vt:lpstr>Calibri Light</vt:lpstr>
      <vt:lpstr>Gill Sans MT</vt:lpstr>
      <vt:lpstr>Gotham Bold</vt:lpstr>
      <vt:lpstr>Myriad Pro</vt:lpstr>
      <vt:lpstr>Wingdings</vt:lpstr>
      <vt:lpstr>Blank Presentation</vt:lpstr>
      <vt:lpstr>Custom Design</vt:lpstr>
      <vt:lpstr>1_Blank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Accessible Conversion Industry = Born of Necessity</vt:lpstr>
      <vt:lpstr>Conversions Evolved with the Auto Industry  …To Meet Customer Preferences</vt:lpstr>
      <vt:lpstr>What Makes a Vehicle Wheelchair Accessible?</vt:lpstr>
      <vt:lpstr>What Makes an AVehicle Wheelchair Accessible?</vt:lpstr>
      <vt:lpstr>A LOT of Personalization Exists Beyond the Basics...</vt:lpstr>
      <vt:lpstr>Major Vehicle Systems are Reengineered and Recertified</vt:lpstr>
      <vt:lpstr>Different Segments, Different Customers, Different Needs… Different Paths to Autonomous Vehicles</vt:lpstr>
      <vt:lpstr>Different Segments, Different Customers, Different Needs… Different Paths to Autonomous Vehicles</vt:lpstr>
      <vt:lpstr>AVs can be an Accessibility Game Changer </vt:lpstr>
      <vt:lpstr>PowerPoint Presentation</vt:lpstr>
      <vt:lpstr>Autonomous Vehicles &amp; Wheelchair Securement </vt:lpstr>
      <vt:lpstr>Overview of WC Securement Systems</vt:lpstr>
      <vt:lpstr>Personal Transportation – Wheelchair Tie-Down</vt:lpstr>
      <vt:lpstr>Personal Transportation – Docking System</vt:lpstr>
      <vt:lpstr>Personal Transportation – Autonomous Station</vt:lpstr>
      <vt:lpstr>Personal Transportation – Autonomous Station</vt:lpstr>
      <vt:lpstr>Personal Transportation – AV Wheelchair Securement</vt:lpstr>
      <vt:lpstr>Challenges to Overcome: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McDonald</dc:creator>
  <cp:lastModifiedBy>Amy Schoppman</cp:lastModifiedBy>
  <cp:revision>23</cp:revision>
  <dcterms:created xsi:type="dcterms:W3CDTF">2019-09-05T19:40:20Z</dcterms:created>
  <dcterms:modified xsi:type="dcterms:W3CDTF">2019-09-09T12:17:59Z</dcterms:modified>
</cp:coreProperties>
</file>