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7" r:id="rId1"/>
  </p:sldMasterIdLst>
  <p:notesMasterIdLst>
    <p:notesMasterId r:id="rId13"/>
  </p:notesMasterIdLst>
  <p:sldIdLst>
    <p:sldId id="290" r:id="rId2"/>
    <p:sldId id="292" r:id="rId3"/>
    <p:sldId id="301" r:id="rId4"/>
    <p:sldId id="302" r:id="rId5"/>
    <p:sldId id="303" r:id="rId6"/>
    <p:sldId id="306" r:id="rId7"/>
    <p:sldId id="309" r:id="rId8"/>
    <p:sldId id="305" r:id="rId9"/>
    <p:sldId id="304" r:id="rId10"/>
    <p:sldId id="308" r:id="rId11"/>
    <p:sldId id="307" r:id="rId12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lliams, Taryn - ODEP" initials="WT-O" lastIdx="6" clrIdx="0">
    <p:extLst>
      <p:ext uri="{19B8F6BF-5375-455C-9EA6-DF929625EA0E}">
        <p15:presenceInfo xmlns:p15="http://schemas.microsoft.com/office/powerpoint/2012/main" userId="S-1-5-21-625881431-3029617060-3355961844-5312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  <a:srgbClr val="000099"/>
    <a:srgbClr val="3A3A3A"/>
    <a:srgbClr val="121B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009" autoAdjust="0"/>
    <p:restoredTop sz="82190" autoAdjust="0"/>
  </p:normalViewPr>
  <p:slideViewPr>
    <p:cSldViewPr snapToGrid="0" snapToObjects="1">
      <p:cViewPr varScale="1">
        <p:scale>
          <a:sx n="83" d="100"/>
          <a:sy n="83" d="100"/>
        </p:scale>
        <p:origin x="522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45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-11814"/>
    </p:cViewPr>
  </p:sorterViewPr>
  <p:notesViewPr>
    <p:cSldViewPr snapToGrid="0" snapToObjects="1">
      <p:cViewPr varScale="1">
        <p:scale>
          <a:sx n="76" d="100"/>
          <a:sy n="76" d="100"/>
        </p:scale>
        <p:origin x="546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90124211-4F88-440B-9A91-C5C0DF2B4C4D}" type="datetimeFigureOut">
              <a:rPr lang="en-US" smtClean="0"/>
              <a:t>7/16/2019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11EDC05-F1D5-4450-8442-FB8683060C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5907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EDC05-F1D5-4450-8442-FB8683060CC8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72572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EDC05-F1D5-4450-8442-FB8683060CC8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07708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EDC05-F1D5-4450-8442-FB8683060CC8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21870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EDC05-F1D5-4450-8442-FB8683060CC8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98255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EDC05-F1D5-4450-8442-FB8683060CC8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33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EDC05-F1D5-4450-8442-FB8683060CC8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06326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EDC05-F1D5-4450-8442-FB8683060CC8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70624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EDC05-F1D5-4450-8442-FB8683060CC8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47728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EDC05-F1D5-4450-8442-FB8683060CC8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34347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EDC05-F1D5-4450-8442-FB8683060CC8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82602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EDC05-F1D5-4450-8442-FB8683060CC8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7599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4C6DE-6A30-7E40-B0A2-B4B9473592AA}" type="datetimeFigureOut">
              <a:rPr lang="en-US" smtClean="0"/>
              <a:pPr/>
              <a:t>7/16/2019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D67E6-DEB0-AA43-964C-0A9ABA04F23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95887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4C6DE-6A30-7E40-B0A2-B4B9473592AA}" type="datetimeFigureOut">
              <a:rPr lang="en-US" smtClean="0"/>
              <a:pPr/>
              <a:t>7/16/2019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D67E6-DEB0-AA43-964C-0A9ABA04F23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8105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4C6DE-6A30-7E40-B0A2-B4B9473592AA}" type="datetimeFigureOut">
              <a:rPr lang="en-US" smtClean="0"/>
              <a:pPr/>
              <a:t>7/16/2019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D67E6-DEB0-AA43-964C-0A9ABA04F23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9499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 userDrawn="1"/>
        </p:nvSpPr>
        <p:spPr>
          <a:xfrm>
            <a:off x="8549913" y="105861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chemeClr val="bg1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8250700" y="-2"/>
            <a:ext cx="893300" cy="150669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8544553" y="108389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rgbClr val="121B32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rgbClr val="121B32"/>
              </a:solidFill>
              <a:latin typeface="Arial"/>
              <a:cs typeface="Arial"/>
            </a:endParaRPr>
          </a:p>
        </p:txBody>
      </p:sp>
      <p:sp>
        <p:nvSpPr>
          <p:cNvPr id="9" name="5-Point Star 8" descr="Star"/>
          <p:cNvSpPr>
            <a:spLocks noChangeAspect="1"/>
          </p:cNvSpPr>
          <p:nvPr userDrawn="1"/>
        </p:nvSpPr>
        <p:spPr>
          <a:xfrm>
            <a:off x="7018350" y="6345724"/>
            <a:ext cx="98080" cy="98080"/>
          </a:xfrm>
          <a:prstGeom prst="star5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0" name="Rectangle 3"/>
          <p:cNvSpPr>
            <a:spLocks noChangeAspect="1" noChangeArrowheads="1"/>
          </p:cNvSpPr>
          <p:nvPr userDrawn="1"/>
        </p:nvSpPr>
        <p:spPr bwMode="auto">
          <a:xfrm>
            <a:off x="5968207" y="6265592"/>
            <a:ext cx="257634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1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Driving Change        Creating Opportunity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grpSp>
        <p:nvGrpSpPr>
          <p:cNvPr id="11" name="Group 9" descr="ODEP logo"/>
          <p:cNvGrpSpPr/>
          <p:nvPr userDrawn="1"/>
        </p:nvGrpSpPr>
        <p:grpSpPr>
          <a:xfrm>
            <a:off x="1107374" y="6239742"/>
            <a:ext cx="307708" cy="437555"/>
            <a:chOff x="8143256" y="5845174"/>
            <a:chExt cx="574918" cy="817522"/>
          </a:xfrm>
        </p:grpSpPr>
        <p:sp>
          <p:nvSpPr>
            <p:cNvPr id="12" name="Rectangle 11"/>
            <p:cNvSpPr/>
            <p:nvPr/>
          </p:nvSpPr>
          <p:spPr>
            <a:xfrm>
              <a:off x="8143256" y="5845174"/>
              <a:ext cx="574918" cy="817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 descr="odeplogo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151837" y="5868930"/>
              <a:ext cx="560095" cy="768023"/>
            </a:xfrm>
            <a:prstGeom prst="rect">
              <a:avLst/>
            </a:prstGeom>
          </p:spPr>
        </p:pic>
      </p:grpSp>
      <p:pic>
        <p:nvPicPr>
          <p:cNvPr id="14" name="Picture 13" descr="DOL Seal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7400" y="6261454"/>
            <a:ext cx="400068" cy="40006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5EE5BF6F-B75A-4755-889D-A5B06A0419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7400" y="463929"/>
            <a:ext cx="5498363" cy="1255864"/>
          </a:xfrm>
        </p:spPr>
        <p:txBody>
          <a:bodyPr anchor="t">
            <a:normAutofit/>
          </a:bodyPr>
          <a:lstStyle>
            <a:lvl1pPr algn="l">
              <a:defRPr sz="3600" b="1" cap="none">
                <a:solidFill>
                  <a:srgbClr val="121B3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B7F4BEEB-C5B5-4115-81D7-61D0D3AB32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400" y="1911350"/>
            <a:ext cx="6358140" cy="4312617"/>
          </a:xfrm>
        </p:spPr>
        <p:txBody>
          <a:bodyPr/>
          <a:lstStyle>
            <a:lvl1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1pPr>
            <a:lvl2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2pPr>
            <a:lvl3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3pPr>
            <a:lvl4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4pPr>
            <a:lvl5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14899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includes photo of man in library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36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549913" y="105861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chemeClr val="bg1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8250700" y="-2"/>
            <a:ext cx="893300" cy="150669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8544553" y="108389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rgbClr val="121B32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rgbClr val="121B32"/>
              </a:solidFill>
              <a:latin typeface="Arial"/>
              <a:cs typeface="Arial"/>
            </a:endParaRPr>
          </a:p>
        </p:txBody>
      </p:sp>
      <p:grpSp>
        <p:nvGrpSpPr>
          <p:cNvPr id="9" name="Group 9"/>
          <p:cNvGrpSpPr/>
          <p:nvPr userDrawn="1"/>
        </p:nvGrpSpPr>
        <p:grpSpPr>
          <a:xfrm>
            <a:off x="1107374" y="6239742"/>
            <a:ext cx="307708" cy="437555"/>
            <a:chOff x="8143256" y="5845174"/>
            <a:chExt cx="574918" cy="817522"/>
          </a:xfrm>
        </p:grpSpPr>
        <p:sp>
          <p:nvSpPr>
            <p:cNvPr id="10" name="Rectangle 9"/>
            <p:cNvSpPr/>
            <p:nvPr/>
          </p:nvSpPr>
          <p:spPr>
            <a:xfrm>
              <a:off x="8143256" y="5845174"/>
              <a:ext cx="574918" cy="817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" name="Picture 10" descr="odeplogo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51837" y="5868930"/>
              <a:ext cx="560095" cy="768023"/>
            </a:xfrm>
            <a:prstGeom prst="rect">
              <a:avLst/>
            </a:prstGeom>
          </p:spPr>
        </p:pic>
      </p:grpSp>
      <p:pic>
        <p:nvPicPr>
          <p:cNvPr id="12" name="Picture 11" descr="DOL-Master-Seal-CMYK-(1)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67400" y="6261454"/>
            <a:ext cx="400068" cy="400068"/>
          </a:xfrm>
          <a:prstGeom prst="rect">
            <a:avLst/>
          </a:prstGeom>
        </p:spPr>
      </p:pic>
      <p:sp>
        <p:nvSpPr>
          <p:cNvPr id="13" name="5-Point Star 12" descr="Star"/>
          <p:cNvSpPr>
            <a:spLocks noChangeAspect="1"/>
          </p:cNvSpPr>
          <p:nvPr userDrawn="1"/>
        </p:nvSpPr>
        <p:spPr>
          <a:xfrm>
            <a:off x="7018350" y="6345724"/>
            <a:ext cx="98080" cy="98080"/>
          </a:xfrm>
          <a:prstGeom prst="star5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4" name="Rectangle 3"/>
          <p:cNvSpPr>
            <a:spLocks noChangeAspect="1" noChangeArrowheads="1"/>
          </p:cNvSpPr>
          <p:nvPr userDrawn="1"/>
        </p:nvSpPr>
        <p:spPr bwMode="auto">
          <a:xfrm>
            <a:off x="5968207" y="6265592"/>
            <a:ext cx="257634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1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Driving Change        Creating Opportunity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EFD6F2F-6B11-43B8-8C74-A8054BC7E9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7400" y="463929"/>
            <a:ext cx="5498363" cy="1255864"/>
          </a:xfrm>
        </p:spPr>
        <p:txBody>
          <a:bodyPr anchor="t">
            <a:normAutofit/>
          </a:bodyPr>
          <a:lstStyle>
            <a:lvl1pPr algn="l">
              <a:defRPr sz="3600" b="1" cap="none">
                <a:solidFill>
                  <a:srgbClr val="121B3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DE5FAB5-590A-468D-917E-EBCCF17131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400" y="1911350"/>
            <a:ext cx="6358140" cy="4312617"/>
          </a:xfrm>
        </p:spPr>
        <p:txBody>
          <a:bodyPr/>
          <a:lstStyle>
            <a:lvl1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1pPr>
            <a:lvl2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2pPr>
            <a:lvl3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3pPr>
            <a:lvl4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4pPr>
            <a:lvl5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911225" dir="13500000">
              <a:srgbClr val="000000">
                <a:alpha val="50000"/>
              </a:srgb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 descr="Background includes photo of woman using sign language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" y="0"/>
            <a:ext cx="9144000" cy="6858000"/>
          </a:xfrm>
          <a:prstGeom prst="rect">
            <a:avLst/>
          </a:prstGeom>
          <a:effectLst/>
        </p:spPr>
      </p:pic>
      <p:sp>
        <p:nvSpPr>
          <p:cNvPr id="8" name="TextBox 7"/>
          <p:cNvSpPr txBox="1"/>
          <p:nvPr userDrawn="1"/>
        </p:nvSpPr>
        <p:spPr>
          <a:xfrm>
            <a:off x="8549913" y="105861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chemeClr val="bg1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8250700" y="-2"/>
            <a:ext cx="893300" cy="150669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8544553" y="108389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rgbClr val="121B32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rgbClr val="121B32"/>
              </a:solidFill>
              <a:latin typeface="Arial"/>
              <a:cs typeface="Arial"/>
            </a:endParaRPr>
          </a:p>
        </p:txBody>
      </p:sp>
      <p:grpSp>
        <p:nvGrpSpPr>
          <p:cNvPr id="9" name="Group 9"/>
          <p:cNvGrpSpPr/>
          <p:nvPr userDrawn="1"/>
        </p:nvGrpSpPr>
        <p:grpSpPr>
          <a:xfrm>
            <a:off x="1107374" y="6239742"/>
            <a:ext cx="307708" cy="437555"/>
            <a:chOff x="8143256" y="5845174"/>
            <a:chExt cx="574918" cy="817522"/>
          </a:xfrm>
        </p:grpSpPr>
        <p:sp>
          <p:nvSpPr>
            <p:cNvPr id="10" name="Rectangle 9"/>
            <p:cNvSpPr/>
            <p:nvPr/>
          </p:nvSpPr>
          <p:spPr>
            <a:xfrm>
              <a:off x="8143256" y="5845174"/>
              <a:ext cx="574918" cy="817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" name="Picture 10" descr="odeplogo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51837" y="5868930"/>
              <a:ext cx="560095" cy="768023"/>
            </a:xfrm>
            <a:prstGeom prst="rect">
              <a:avLst/>
            </a:prstGeom>
          </p:spPr>
        </p:pic>
      </p:grpSp>
      <p:pic>
        <p:nvPicPr>
          <p:cNvPr id="12" name="Picture 11" descr="DOL-Master-Seal-CMYK-(1)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67400" y="6261454"/>
            <a:ext cx="400068" cy="400068"/>
          </a:xfrm>
          <a:prstGeom prst="rect">
            <a:avLst/>
          </a:prstGeom>
        </p:spPr>
      </p:pic>
      <p:sp>
        <p:nvSpPr>
          <p:cNvPr id="13" name="5-Point Star 12" descr="Star"/>
          <p:cNvSpPr>
            <a:spLocks noChangeAspect="1"/>
          </p:cNvSpPr>
          <p:nvPr userDrawn="1"/>
        </p:nvSpPr>
        <p:spPr>
          <a:xfrm>
            <a:off x="7018350" y="6345724"/>
            <a:ext cx="98080" cy="98080"/>
          </a:xfrm>
          <a:prstGeom prst="star5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4" name="Rectangle 3"/>
          <p:cNvSpPr>
            <a:spLocks noChangeAspect="1" noChangeArrowheads="1"/>
          </p:cNvSpPr>
          <p:nvPr userDrawn="1"/>
        </p:nvSpPr>
        <p:spPr bwMode="auto">
          <a:xfrm>
            <a:off x="5968207" y="6265592"/>
            <a:ext cx="257634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1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Driving Change        Creating Opportunity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ABB6354-AEF2-4E34-8A2E-CFDA622604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7400" y="463929"/>
            <a:ext cx="5498363" cy="1255864"/>
          </a:xfrm>
        </p:spPr>
        <p:txBody>
          <a:bodyPr anchor="t">
            <a:normAutofit/>
          </a:bodyPr>
          <a:lstStyle>
            <a:lvl1pPr algn="l">
              <a:defRPr sz="3600" b="1" cap="none">
                <a:solidFill>
                  <a:srgbClr val="121B3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A636D85-0118-40D5-837E-204B0BC4CB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400" y="1911350"/>
            <a:ext cx="6358140" cy="4312617"/>
          </a:xfrm>
        </p:spPr>
        <p:txBody>
          <a:bodyPr/>
          <a:lstStyle>
            <a:lvl1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1pPr>
            <a:lvl2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2pPr>
            <a:lvl3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3pPr>
            <a:lvl4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4pPr>
            <a:lvl5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773276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includes photo of man in offic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28301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549913" y="105861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chemeClr val="bg1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grpSp>
        <p:nvGrpSpPr>
          <p:cNvPr id="4" name="Group 9"/>
          <p:cNvGrpSpPr/>
          <p:nvPr userDrawn="1"/>
        </p:nvGrpSpPr>
        <p:grpSpPr>
          <a:xfrm>
            <a:off x="1107374" y="6239742"/>
            <a:ext cx="307708" cy="437555"/>
            <a:chOff x="8143256" y="5845174"/>
            <a:chExt cx="574918" cy="817522"/>
          </a:xfrm>
        </p:grpSpPr>
        <p:sp>
          <p:nvSpPr>
            <p:cNvPr id="11" name="Rectangle 10"/>
            <p:cNvSpPr/>
            <p:nvPr/>
          </p:nvSpPr>
          <p:spPr>
            <a:xfrm>
              <a:off x="8143256" y="5845174"/>
              <a:ext cx="574918" cy="817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2" name="Picture 11" descr="odeplogo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51837" y="5868930"/>
              <a:ext cx="560095" cy="768023"/>
            </a:xfrm>
            <a:prstGeom prst="rect">
              <a:avLst/>
            </a:prstGeom>
          </p:spPr>
        </p:pic>
      </p:grpSp>
      <p:pic>
        <p:nvPicPr>
          <p:cNvPr id="13" name="Picture 12" descr="DOL-Master-Seal-CMYK-(1)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67400" y="6261454"/>
            <a:ext cx="400068" cy="400068"/>
          </a:xfrm>
          <a:prstGeom prst="rect">
            <a:avLst/>
          </a:prstGeom>
        </p:spPr>
      </p:pic>
      <p:sp>
        <p:nvSpPr>
          <p:cNvPr id="16" name="Right Triangle 15"/>
          <p:cNvSpPr/>
          <p:nvPr userDrawn="1"/>
        </p:nvSpPr>
        <p:spPr>
          <a:xfrm rot="10800000">
            <a:off x="8250700" y="-2"/>
            <a:ext cx="893300" cy="150669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8544553" y="108389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rgbClr val="121B32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rgbClr val="121B32"/>
              </a:solidFill>
              <a:latin typeface="Arial"/>
              <a:cs typeface="Arial"/>
            </a:endParaRPr>
          </a:p>
        </p:txBody>
      </p:sp>
      <p:sp>
        <p:nvSpPr>
          <p:cNvPr id="14" name="5-Point Star 13" descr="Star"/>
          <p:cNvSpPr>
            <a:spLocks noChangeAspect="1"/>
          </p:cNvSpPr>
          <p:nvPr userDrawn="1"/>
        </p:nvSpPr>
        <p:spPr>
          <a:xfrm>
            <a:off x="7018350" y="6345724"/>
            <a:ext cx="98080" cy="98080"/>
          </a:xfrm>
          <a:prstGeom prst="star5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7" name="Rectangle 3"/>
          <p:cNvSpPr>
            <a:spLocks noChangeAspect="1" noChangeArrowheads="1"/>
          </p:cNvSpPr>
          <p:nvPr userDrawn="1"/>
        </p:nvSpPr>
        <p:spPr bwMode="auto">
          <a:xfrm>
            <a:off x="5968207" y="6265592"/>
            <a:ext cx="257634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1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Driving Change        Creating Opportunity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FEB301D-8E56-47E1-9211-BFF88B4A01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7400" y="463929"/>
            <a:ext cx="5498363" cy="1255864"/>
          </a:xfrm>
        </p:spPr>
        <p:txBody>
          <a:bodyPr anchor="t">
            <a:normAutofit/>
          </a:bodyPr>
          <a:lstStyle>
            <a:lvl1pPr algn="l">
              <a:defRPr sz="3600" b="1" cap="none">
                <a:solidFill>
                  <a:srgbClr val="121B3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5BF51BAA-27D8-4950-88D4-C4D94DDA3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400" y="1911350"/>
            <a:ext cx="6358140" cy="4312617"/>
          </a:xfrm>
        </p:spPr>
        <p:txBody>
          <a:bodyPr/>
          <a:lstStyle>
            <a:lvl1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1pPr>
            <a:lvl2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2pPr>
            <a:lvl3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3pPr>
            <a:lvl4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4pPr>
            <a:lvl5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includes photo of woman making jewelry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8348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549913" y="105861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chemeClr val="bg1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8250700" y="-2"/>
            <a:ext cx="893300" cy="150669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8544553" y="108389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rgbClr val="121B32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rgbClr val="121B32"/>
              </a:solidFill>
              <a:latin typeface="Arial"/>
              <a:cs typeface="Arial"/>
            </a:endParaRPr>
          </a:p>
        </p:txBody>
      </p:sp>
      <p:sp>
        <p:nvSpPr>
          <p:cNvPr id="14" name="5-Point Star 13" descr="Star"/>
          <p:cNvSpPr>
            <a:spLocks noChangeAspect="1"/>
          </p:cNvSpPr>
          <p:nvPr userDrawn="1"/>
        </p:nvSpPr>
        <p:spPr>
          <a:xfrm>
            <a:off x="7018350" y="6345724"/>
            <a:ext cx="98080" cy="98080"/>
          </a:xfrm>
          <a:prstGeom prst="star5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7" name="Rectangle 3"/>
          <p:cNvSpPr>
            <a:spLocks noChangeAspect="1" noChangeArrowheads="1"/>
          </p:cNvSpPr>
          <p:nvPr userDrawn="1"/>
        </p:nvSpPr>
        <p:spPr bwMode="auto">
          <a:xfrm>
            <a:off x="5968207" y="6265592"/>
            <a:ext cx="257634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1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Driving Change        Creating Opportunity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grpSp>
        <p:nvGrpSpPr>
          <p:cNvPr id="18" name="Group 9"/>
          <p:cNvGrpSpPr/>
          <p:nvPr userDrawn="1"/>
        </p:nvGrpSpPr>
        <p:grpSpPr>
          <a:xfrm>
            <a:off x="1107374" y="6239742"/>
            <a:ext cx="307708" cy="437555"/>
            <a:chOff x="8143256" y="5845174"/>
            <a:chExt cx="574918" cy="817522"/>
          </a:xfrm>
        </p:grpSpPr>
        <p:sp>
          <p:nvSpPr>
            <p:cNvPr id="20" name="Rectangle 19"/>
            <p:cNvSpPr/>
            <p:nvPr/>
          </p:nvSpPr>
          <p:spPr>
            <a:xfrm>
              <a:off x="8143256" y="5845174"/>
              <a:ext cx="574918" cy="817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1" name="Picture 20" descr="odeplogo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51837" y="5868930"/>
              <a:ext cx="560095" cy="768023"/>
            </a:xfrm>
            <a:prstGeom prst="rect">
              <a:avLst/>
            </a:prstGeom>
          </p:spPr>
        </p:pic>
      </p:grpSp>
      <p:pic>
        <p:nvPicPr>
          <p:cNvPr id="22" name="Picture 21" descr="DOL-Master-Seal-CMYK-(1)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67400" y="6261454"/>
            <a:ext cx="400068" cy="40006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66E0F2AA-12C7-43B9-A553-A17A56D56F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7400" y="463929"/>
            <a:ext cx="5498363" cy="1255864"/>
          </a:xfrm>
        </p:spPr>
        <p:txBody>
          <a:bodyPr anchor="t">
            <a:normAutofit/>
          </a:bodyPr>
          <a:lstStyle>
            <a:lvl1pPr algn="l">
              <a:defRPr sz="3600" b="1" cap="none">
                <a:solidFill>
                  <a:srgbClr val="121B3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0222C228-44D0-4738-8B28-DEDAF345D0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400" y="1911350"/>
            <a:ext cx="6358140" cy="4312617"/>
          </a:xfrm>
        </p:spPr>
        <p:txBody>
          <a:bodyPr/>
          <a:lstStyle>
            <a:lvl1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1pPr>
            <a:lvl2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2pPr>
            <a:lvl3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3pPr>
            <a:lvl4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4pPr>
            <a:lvl5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includes photo of woman who uses wheelchair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02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549913" y="105861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chemeClr val="bg1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8250700" y="-2"/>
            <a:ext cx="893300" cy="150669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8544553" y="108389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rgbClr val="121B32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rgbClr val="121B32"/>
              </a:solidFill>
              <a:latin typeface="Arial"/>
              <a:cs typeface="Arial"/>
            </a:endParaRPr>
          </a:p>
        </p:txBody>
      </p:sp>
      <p:sp>
        <p:nvSpPr>
          <p:cNvPr id="9" name="5-Point Star 8" descr="Star"/>
          <p:cNvSpPr>
            <a:spLocks noChangeAspect="1"/>
          </p:cNvSpPr>
          <p:nvPr userDrawn="1"/>
        </p:nvSpPr>
        <p:spPr>
          <a:xfrm>
            <a:off x="7018350" y="6345724"/>
            <a:ext cx="98080" cy="98080"/>
          </a:xfrm>
          <a:prstGeom prst="star5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0" name="Rectangle 3"/>
          <p:cNvSpPr>
            <a:spLocks noChangeAspect="1" noChangeArrowheads="1"/>
          </p:cNvSpPr>
          <p:nvPr userDrawn="1"/>
        </p:nvSpPr>
        <p:spPr bwMode="auto">
          <a:xfrm>
            <a:off x="5968207" y="6265592"/>
            <a:ext cx="257634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1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Driving Change        Creating Opportunity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grpSp>
        <p:nvGrpSpPr>
          <p:cNvPr id="11" name="Group 9"/>
          <p:cNvGrpSpPr/>
          <p:nvPr userDrawn="1"/>
        </p:nvGrpSpPr>
        <p:grpSpPr>
          <a:xfrm>
            <a:off x="1107374" y="6239742"/>
            <a:ext cx="307708" cy="437555"/>
            <a:chOff x="8143256" y="5845174"/>
            <a:chExt cx="574918" cy="817522"/>
          </a:xfrm>
        </p:grpSpPr>
        <p:sp>
          <p:nvSpPr>
            <p:cNvPr id="12" name="Rectangle 11"/>
            <p:cNvSpPr/>
            <p:nvPr/>
          </p:nvSpPr>
          <p:spPr>
            <a:xfrm>
              <a:off x="8143256" y="5845174"/>
              <a:ext cx="574918" cy="817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 descr="odeplogo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51837" y="5868930"/>
              <a:ext cx="560095" cy="768023"/>
            </a:xfrm>
            <a:prstGeom prst="rect">
              <a:avLst/>
            </a:prstGeom>
          </p:spPr>
        </p:pic>
      </p:grpSp>
      <p:pic>
        <p:nvPicPr>
          <p:cNvPr id="14" name="Picture 13" descr="DOL-Master-Seal-CMYK-(1)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67400" y="6261454"/>
            <a:ext cx="400068" cy="40006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48E748D7-1A3A-4553-9629-DD8680E815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7400" y="463929"/>
            <a:ext cx="5498363" cy="1255864"/>
          </a:xfrm>
        </p:spPr>
        <p:txBody>
          <a:bodyPr anchor="t">
            <a:normAutofit/>
          </a:bodyPr>
          <a:lstStyle>
            <a:lvl1pPr algn="l">
              <a:defRPr sz="3600" b="1" cap="none">
                <a:solidFill>
                  <a:srgbClr val="121B3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22C6375A-2D7A-4D7D-A558-3B119C79F6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400" y="1911350"/>
            <a:ext cx="6358140" cy="4312617"/>
          </a:xfrm>
        </p:spPr>
        <p:txBody>
          <a:bodyPr/>
          <a:lstStyle>
            <a:lvl1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1pPr>
            <a:lvl2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2pPr>
            <a:lvl3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3pPr>
            <a:lvl4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4pPr>
            <a:lvl5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includes photo of woman at grocery store checkout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28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549913" y="105861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chemeClr val="bg1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8250700" y="-2"/>
            <a:ext cx="893300" cy="150669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8544553" y="108389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rgbClr val="121B32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rgbClr val="121B32"/>
              </a:solidFill>
              <a:latin typeface="Arial"/>
              <a:cs typeface="Arial"/>
            </a:endParaRPr>
          </a:p>
        </p:txBody>
      </p:sp>
      <p:sp>
        <p:nvSpPr>
          <p:cNvPr id="14" name="5-Point Star 13" descr="Star"/>
          <p:cNvSpPr>
            <a:spLocks noChangeAspect="1"/>
          </p:cNvSpPr>
          <p:nvPr userDrawn="1"/>
        </p:nvSpPr>
        <p:spPr>
          <a:xfrm>
            <a:off x="7018350" y="6345724"/>
            <a:ext cx="98080" cy="98080"/>
          </a:xfrm>
          <a:prstGeom prst="star5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7" name="Rectangle 3"/>
          <p:cNvSpPr>
            <a:spLocks noChangeAspect="1" noChangeArrowheads="1"/>
          </p:cNvSpPr>
          <p:nvPr userDrawn="1"/>
        </p:nvSpPr>
        <p:spPr bwMode="auto">
          <a:xfrm>
            <a:off x="5968207" y="6265592"/>
            <a:ext cx="257634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1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Driving Change        Creating Opportunity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grpSp>
        <p:nvGrpSpPr>
          <p:cNvPr id="18" name="Group 9"/>
          <p:cNvGrpSpPr/>
          <p:nvPr userDrawn="1"/>
        </p:nvGrpSpPr>
        <p:grpSpPr>
          <a:xfrm>
            <a:off x="1107374" y="6239742"/>
            <a:ext cx="307708" cy="437555"/>
            <a:chOff x="8143256" y="5845174"/>
            <a:chExt cx="574918" cy="817522"/>
          </a:xfrm>
        </p:grpSpPr>
        <p:sp>
          <p:nvSpPr>
            <p:cNvPr id="20" name="Rectangle 19"/>
            <p:cNvSpPr/>
            <p:nvPr/>
          </p:nvSpPr>
          <p:spPr>
            <a:xfrm>
              <a:off x="8143256" y="5845174"/>
              <a:ext cx="574918" cy="817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1" name="Picture 20" descr="odeplogo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51837" y="5868930"/>
              <a:ext cx="560095" cy="768023"/>
            </a:xfrm>
            <a:prstGeom prst="rect">
              <a:avLst/>
            </a:prstGeom>
          </p:spPr>
        </p:pic>
      </p:grpSp>
      <p:pic>
        <p:nvPicPr>
          <p:cNvPr id="22" name="Picture 21" descr="DOL-Master-Seal-CMYK-(1)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67400" y="6261454"/>
            <a:ext cx="400068" cy="40006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9AEA1ABE-3DB5-45FA-A17E-4D56858D4EA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7400" y="463929"/>
            <a:ext cx="5498363" cy="1255864"/>
          </a:xfrm>
        </p:spPr>
        <p:txBody>
          <a:bodyPr anchor="t">
            <a:normAutofit/>
          </a:bodyPr>
          <a:lstStyle>
            <a:lvl1pPr algn="l">
              <a:defRPr sz="3600" b="1" cap="none">
                <a:solidFill>
                  <a:srgbClr val="121B3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C0FAE7B3-BC2A-464B-9C80-2135089DD2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400" y="1911350"/>
            <a:ext cx="6358140" cy="4312617"/>
          </a:xfrm>
        </p:spPr>
        <p:txBody>
          <a:bodyPr/>
          <a:lstStyle>
            <a:lvl1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1pPr>
            <a:lvl2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2pPr>
            <a:lvl3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3pPr>
            <a:lvl4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4pPr>
            <a:lvl5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includes photo of woman who uses walker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36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549913" y="105861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chemeClr val="bg1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8250700" y="-2"/>
            <a:ext cx="893300" cy="150669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8544553" y="108389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rgbClr val="121B32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rgbClr val="121B32"/>
              </a:solidFill>
              <a:latin typeface="Arial"/>
              <a:cs typeface="Arial"/>
            </a:endParaRPr>
          </a:p>
        </p:txBody>
      </p:sp>
      <p:sp>
        <p:nvSpPr>
          <p:cNvPr id="9" name="5-Point Star 8" descr="Star"/>
          <p:cNvSpPr>
            <a:spLocks noChangeAspect="1"/>
          </p:cNvSpPr>
          <p:nvPr userDrawn="1"/>
        </p:nvSpPr>
        <p:spPr>
          <a:xfrm>
            <a:off x="7018350" y="6345724"/>
            <a:ext cx="98080" cy="98080"/>
          </a:xfrm>
          <a:prstGeom prst="star5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0" name="Rectangle 3"/>
          <p:cNvSpPr>
            <a:spLocks noChangeAspect="1" noChangeArrowheads="1"/>
          </p:cNvSpPr>
          <p:nvPr userDrawn="1"/>
        </p:nvSpPr>
        <p:spPr bwMode="auto">
          <a:xfrm>
            <a:off x="5968207" y="6265592"/>
            <a:ext cx="257634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1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Driving Change        Creating Opportunity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grpSp>
        <p:nvGrpSpPr>
          <p:cNvPr id="11" name="Group 9"/>
          <p:cNvGrpSpPr/>
          <p:nvPr userDrawn="1"/>
        </p:nvGrpSpPr>
        <p:grpSpPr>
          <a:xfrm>
            <a:off x="1107374" y="6239742"/>
            <a:ext cx="307708" cy="437555"/>
            <a:chOff x="8143256" y="5845174"/>
            <a:chExt cx="574918" cy="817522"/>
          </a:xfrm>
        </p:grpSpPr>
        <p:sp>
          <p:nvSpPr>
            <p:cNvPr id="12" name="Rectangle 11"/>
            <p:cNvSpPr/>
            <p:nvPr/>
          </p:nvSpPr>
          <p:spPr>
            <a:xfrm>
              <a:off x="8143256" y="5845174"/>
              <a:ext cx="574918" cy="817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 descr="odeplogo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51837" y="5868930"/>
              <a:ext cx="560095" cy="768023"/>
            </a:xfrm>
            <a:prstGeom prst="rect">
              <a:avLst/>
            </a:prstGeom>
          </p:spPr>
        </p:pic>
      </p:grpSp>
      <p:pic>
        <p:nvPicPr>
          <p:cNvPr id="14" name="Picture 13" descr="DOL-Master-Seal-CMYK-(1)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67400" y="6261454"/>
            <a:ext cx="400068" cy="40006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0B472596-772A-4B4B-906F-914A61B3E4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7400" y="463929"/>
            <a:ext cx="5498363" cy="1255864"/>
          </a:xfrm>
        </p:spPr>
        <p:txBody>
          <a:bodyPr anchor="t">
            <a:normAutofit/>
          </a:bodyPr>
          <a:lstStyle>
            <a:lvl1pPr algn="l">
              <a:defRPr sz="3600" b="1" cap="none">
                <a:solidFill>
                  <a:srgbClr val="121B3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392E9866-1D25-4310-A91E-DC1B0960C3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400" y="1911350"/>
            <a:ext cx="6358140" cy="4312617"/>
          </a:xfrm>
        </p:spPr>
        <p:txBody>
          <a:bodyPr/>
          <a:lstStyle>
            <a:lvl1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1pPr>
            <a:lvl2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2pPr>
            <a:lvl3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3pPr>
            <a:lvl4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4pPr>
            <a:lvl5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4BBC8-6156-4FEA-A60E-828E6F270503}" type="datetimeFigureOut">
              <a:rPr lang="en-US" smtClean="0"/>
              <a:t>7/16/2019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726AD-C8CE-455B-ACC2-E5B51427718B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 descr="Background includes photo of man in library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36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549913" y="105861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chemeClr val="bg1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9" name="Right Triangle 8"/>
          <p:cNvSpPr/>
          <p:nvPr userDrawn="1"/>
        </p:nvSpPr>
        <p:spPr>
          <a:xfrm rot="10800000">
            <a:off x="8250700" y="-2"/>
            <a:ext cx="893300" cy="150669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8544553" y="108389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rgbClr val="121B32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rgbClr val="121B32"/>
              </a:solidFill>
              <a:latin typeface="Arial"/>
              <a:cs typeface="Arial"/>
            </a:endParaRPr>
          </a:p>
        </p:txBody>
      </p:sp>
      <p:grpSp>
        <p:nvGrpSpPr>
          <p:cNvPr id="11" name="Group 9"/>
          <p:cNvGrpSpPr/>
          <p:nvPr userDrawn="1"/>
        </p:nvGrpSpPr>
        <p:grpSpPr>
          <a:xfrm>
            <a:off x="1107374" y="6239742"/>
            <a:ext cx="307708" cy="437555"/>
            <a:chOff x="8143256" y="5845174"/>
            <a:chExt cx="574918" cy="817522"/>
          </a:xfrm>
        </p:grpSpPr>
        <p:sp>
          <p:nvSpPr>
            <p:cNvPr id="12" name="Rectangle 11"/>
            <p:cNvSpPr/>
            <p:nvPr/>
          </p:nvSpPr>
          <p:spPr>
            <a:xfrm>
              <a:off x="8143256" y="5845174"/>
              <a:ext cx="574918" cy="817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 descr="odeplogo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51837" y="5868930"/>
              <a:ext cx="560095" cy="768023"/>
            </a:xfrm>
            <a:prstGeom prst="rect">
              <a:avLst/>
            </a:prstGeom>
          </p:spPr>
        </p:pic>
      </p:grpSp>
      <p:pic>
        <p:nvPicPr>
          <p:cNvPr id="14" name="Picture 13" descr="DOL-Master-Seal-CMYK-(1)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67400" y="6261454"/>
            <a:ext cx="400068" cy="400068"/>
          </a:xfrm>
          <a:prstGeom prst="rect">
            <a:avLst/>
          </a:prstGeom>
        </p:spPr>
      </p:pic>
      <p:sp>
        <p:nvSpPr>
          <p:cNvPr id="15" name="5-Point Star 14" descr="Star"/>
          <p:cNvSpPr>
            <a:spLocks noChangeAspect="1"/>
          </p:cNvSpPr>
          <p:nvPr userDrawn="1"/>
        </p:nvSpPr>
        <p:spPr>
          <a:xfrm>
            <a:off x="7018350" y="6345724"/>
            <a:ext cx="98080" cy="98080"/>
          </a:xfrm>
          <a:prstGeom prst="star5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6" name="Rectangle 3"/>
          <p:cNvSpPr>
            <a:spLocks noChangeAspect="1" noChangeArrowheads="1"/>
          </p:cNvSpPr>
          <p:nvPr userDrawn="1"/>
        </p:nvSpPr>
        <p:spPr bwMode="auto">
          <a:xfrm>
            <a:off x="5968207" y="6265592"/>
            <a:ext cx="257634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1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Driving Change        Creating Opportunity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962516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includes photo of woman who uses crutches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6819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549913" y="105861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chemeClr val="bg1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8250700" y="-2"/>
            <a:ext cx="893300" cy="150669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8544553" y="108389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rgbClr val="121B32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rgbClr val="121B32"/>
              </a:solidFill>
              <a:latin typeface="Arial"/>
              <a:cs typeface="Arial"/>
            </a:endParaRPr>
          </a:p>
        </p:txBody>
      </p:sp>
      <p:sp>
        <p:nvSpPr>
          <p:cNvPr id="9" name="5-Point Star 8" descr="Star"/>
          <p:cNvSpPr>
            <a:spLocks noChangeAspect="1"/>
          </p:cNvSpPr>
          <p:nvPr userDrawn="1"/>
        </p:nvSpPr>
        <p:spPr>
          <a:xfrm>
            <a:off x="7018350" y="6345724"/>
            <a:ext cx="98080" cy="98080"/>
          </a:xfrm>
          <a:prstGeom prst="star5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0" name="Rectangle 3"/>
          <p:cNvSpPr>
            <a:spLocks noChangeAspect="1" noChangeArrowheads="1"/>
          </p:cNvSpPr>
          <p:nvPr userDrawn="1"/>
        </p:nvSpPr>
        <p:spPr bwMode="auto">
          <a:xfrm>
            <a:off x="5968207" y="6265592"/>
            <a:ext cx="257634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1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Driving Change        Creating Opportunity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grpSp>
        <p:nvGrpSpPr>
          <p:cNvPr id="11" name="Group 9"/>
          <p:cNvGrpSpPr/>
          <p:nvPr userDrawn="1"/>
        </p:nvGrpSpPr>
        <p:grpSpPr>
          <a:xfrm>
            <a:off x="1107374" y="6239742"/>
            <a:ext cx="307708" cy="437555"/>
            <a:chOff x="8143256" y="5845174"/>
            <a:chExt cx="574918" cy="817522"/>
          </a:xfrm>
        </p:grpSpPr>
        <p:sp>
          <p:nvSpPr>
            <p:cNvPr id="12" name="Rectangle 11"/>
            <p:cNvSpPr/>
            <p:nvPr/>
          </p:nvSpPr>
          <p:spPr>
            <a:xfrm>
              <a:off x="8143256" y="5845174"/>
              <a:ext cx="574918" cy="817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 descr="odeplogo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51837" y="5868930"/>
              <a:ext cx="560095" cy="768023"/>
            </a:xfrm>
            <a:prstGeom prst="rect">
              <a:avLst/>
            </a:prstGeom>
          </p:spPr>
        </p:pic>
      </p:grpSp>
      <p:pic>
        <p:nvPicPr>
          <p:cNvPr id="14" name="Picture 13" descr="DOL-Master-Seal-CMYK-(1)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67400" y="6261454"/>
            <a:ext cx="400068" cy="40006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E73A3190-76CB-4DA7-8757-59D3AB3E26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7400" y="463929"/>
            <a:ext cx="5498363" cy="1255864"/>
          </a:xfrm>
        </p:spPr>
        <p:txBody>
          <a:bodyPr anchor="t">
            <a:normAutofit/>
          </a:bodyPr>
          <a:lstStyle>
            <a:lvl1pPr algn="l">
              <a:defRPr sz="3600" b="1" cap="none">
                <a:solidFill>
                  <a:srgbClr val="121B3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1E88A8C-DF8D-48C1-9AEC-963A410D2A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400" y="1911350"/>
            <a:ext cx="6358140" cy="4312617"/>
          </a:xfrm>
        </p:spPr>
        <p:txBody>
          <a:bodyPr/>
          <a:lstStyle>
            <a:lvl1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1pPr>
            <a:lvl2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2pPr>
            <a:lvl3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3pPr>
            <a:lvl4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4pPr>
            <a:lvl5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includes photo of woman standing outsid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6611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549913" y="105861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chemeClr val="bg1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8250700" y="-2"/>
            <a:ext cx="893300" cy="150669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8544553" y="108389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rgbClr val="121B32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rgbClr val="121B32"/>
              </a:solidFill>
              <a:latin typeface="Arial"/>
              <a:cs typeface="Arial"/>
            </a:endParaRPr>
          </a:p>
        </p:txBody>
      </p:sp>
      <p:sp>
        <p:nvSpPr>
          <p:cNvPr id="9" name="5-Point Star 8" descr="Star"/>
          <p:cNvSpPr>
            <a:spLocks noChangeAspect="1"/>
          </p:cNvSpPr>
          <p:nvPr userDrawn="1"/>
        </p:nvSpPr>
        <p:spPr>
          <a:xfrm>
            <a:off x="7018350" y="6345724"/>
            <a:ext cx="98080" cy="98080"/>
          </a:xfrm>
          <a:prstGeom prst="star5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0" name="Rectangle 3"/>
          <p:cNvSpPr>
            <a:spLocks noChangeAspect="1" noChangeArrowheads="1"/>
          </p:cNvSpPr>
          <p:nvPr userDrawn="1"/>
        </p:nvSpPr>
        <p:spPr bwMode="auto">
          <a:xfrm>
            <a:off x="5968207" y="6265592"/>
            <a:ext cx="257634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1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Driving Change        Creating Opportunity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grpSp>
        <p:nvGrpSpPr>
          <p:cNvPr id="11" name="Group 9"/>
          <p:cNvGrpSpPr/>
          <p:nvPr userDrawn="1"/>
        </p:nvGrpSpPr>
        <p:grpSpPr>
          <a:xfrm>
            <a:off x="1107374" y="6239742"/>
            <a:ext cx="307708" cy="437555"/>
            <a:chOff x="8143256" y="5845174"/>
            <a:chExt cx="574918" cy="817522"/>
          </a:xfrm>
        </p:grpSpPr>
        <p:sp>
          <p:nvSpPr>
            <p:cNvPr id="12" name="Rectangle 11"/>
            <p:cNvSpPr/>
            <p:nvPr/>
          </p:nvSpPr>
          <p:spPr>
            <a:xfrm>
              <a:off x="8143256" y="5845174"/>
              <a:ext cx="574918" cy="817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 descr="odeplogo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51837" y="5868930"/>
              <a:ext cx="560095" cy="768023"/>
            </a:xfrm>
            <a:prstGeom prst="rect">
              <a:avLst/>
            </a:prstGeom>
          </p:spPr>
        </p:pic>
      </p:grpSp>
      <p:pic>
        <p:nvPicPr>
          <p:cNvPr id="14" name="Picture 13" descr="DOL-Master-Seal-CMYK-(1)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67400" y="6261454"/>
            <a:ext cx="400068" cy="40006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8989E93A-3F4A-4735-8A0D-744F9BB679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7400" y="463929"/>
            <a:ext cx="5498363" cy="1255864"/>
          </a:xfrm>
        </p:spPr>
        <p:txBody>
          <a:bodyPr anchor="t">
            <a:normAutofit/>
          </a:bodyPr>
          <a:lstStyle>
            <a:lvl1pPr algn="l">
              <a:defRPr sz="3600" b="1" cap="none">
                <a:solidFill>
                  <a:srgbClr val="121B3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3C816CAF-397E-43AB-9338-4B5CFFBC27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400" y="1911350"/>
            <a:ext cx="6358140" cy="4312617"/>
          </a:xfrm>
        </p:spPr>
        <p:txBody>
          <a:bodyPr/>
          <a:lstStyle>
            <a:lvl1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1pPr>
            <a:lvl2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2pPr>
            <a:lvl3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3pPr>
            <a:lvl4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4pPr>
            <a:lvl5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includes photo of man using mouth to hold pencil to draw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106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549913" y="105861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chemeClr val="bg1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8250700" y="-2"/>
            <a:ext cx="893300" cy="150669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8544553" y="108389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rgbClr val="121B32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rgbClr val="121B32"/>
              </a:solidFill>
              <a:latin typeface="Arial"/>
              <a:cs typeface="Arial"/>
            </a:endParaRPr>
          </a:p>
        </p:txBody>
      </p:sp>
      <p:sp>
        <p:nvSpPr>
          <p:cNvPr id="9" name="5-Point Star 8" descr="Star"/>
          <p:cNvSpPr>
            <a:spLocks noChangeAspect="1"/>
          </p:cNvSpPr>
          <p:nvPr userDrawn="1"/>
        </p:nvSpPr>
        <p:spPr>
          <a:xfrm>
            <a:off x="7018350" y="6345724"/>
            <a:ext cx="98080" cy="98080"/>
          </a:xfrm>
          <a:prstGeom prst="star5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0" name="Rectangle 3"/>
          <p:cNvSpPr>
            <a:spLocks noChangeAspect="1" noChangeArrowheads="1"/>
          </p:cNvSpPr>
          <p:nvPr userDrawn="1"/>
        </p:nvSpPr>
        <p:spPr bwMode="auto">
          <a:xfrm>
            <a:off x="5968207" y="6265592"/>
            <a:ext cx="257634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1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Driving Change        Creating Opportunity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grpSp>
        <p:nvGrpSpPr>
          <p:cNvPr id="11" name="Group 9"/>
          <p:cNvGrpSpPr/>
          <p:nvPr userDrawn="1"/>
        </p:nvGrpSpPr>
        <p:grpSpPr>
          <a:xfrm>
            <a:off x="1107374" y="6239742"/>
            <a:ext cx="307708" cy="437555"/>
            <a:chOff x="8143256" y="5845174"/>
            <a:chExt cx="574918" cy="817522"/>
          </a:xfrm>
        </p:grpSpPr>
        <p:sp>
          <p:nvSpPr>
            <p:cNvPr id="12" name="Rectangle 11"/>
            <p:cNvSpPr/>
            <p:nvPr/>
          </p:nvSpPr>
          <p:spPr>
            <a:xfrm>
              <a:off x="8143256" y="5845174"/>
              <a:ext cx="574918" cy="817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 descr="odeplogo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51837" y="5868930"/>
              <a:ext cx="560095" cy="768023"/>
            </a:xfrm>
            <a:prstGeom prst="rect">
              <a:avLst/>
            </a:prstGeom>
          </p:spPr>
        </p:pic>
      </p:grpSp>
      <p:pic>
        <p:nvPicPr>
          <p:cNvPr id="14" name="Picture 13" descr="DOL-Master-Seal-CMYK-(1)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67400" y="6261454"/>
            <a:ext cx="400068" cy="40006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AFB664FD-91B1-4B5D-B6F3-0F7FA34D57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7400" y="463929"/>
            <a:ext cx="5498363" cy="1255864"/>
          </a:xfrm>
        </p:spPr>
        <p:txBody>
          <a:bodyPr anchor="t">
            <a:normAutofit/>
          </a:bodyPr>
          <a:lstStyle>
            <a:lvl1pPr algn="l">
              <a:defRPr sz="3600" b="1" cap="none">
                <a:solidFill>
                  <a:srgbClr val="121B3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41EAA2FC-37D6-4344-A8CE-D6D112BD84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400" y="1911350"/>
            <a:ext cx="6358140" cy="4312617"/>
          </a:xfrm>
        </p:spPr>
        <p:txBody>
          <a:bodyPr/>
          <a:lstStyle>
            <a:lvl1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1pPr>
            <a:lvl2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2pPr>
            <a:lvl3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3pPr>
            <a:lvl4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4pPr>
            <a:lvl5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includes photo of man in offic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354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549913" y="105861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chemeClr val="bg1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8250700" y="-2"/>
            <a:ext cx="893300" cy="150669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8544553" y="108389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rgbClr val="121B32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rgbClr val="121B32"/>
              </a:solidFill>
              <a:latin typeface="Arial"/>
              <a:cs typeface="Arial"/>
            </a:endParaRPr>
          </a:p>
        </p:txBody>
      </p:sp>
      <p:sp>
        <p:nvSpPr>
          <p:cNvPr id="9" name="5-Point Star 8" descr="Star"/>
          <p:cNvSpPr>
            <a:spLocks noChangeAspect="1"/>
          </p:cNvSpPr>
          <p:nvPr userDrawn="1"/>
        </p:nvSpPr>
        <p:spPr>
          <a:xfrm>
            <a:off x="7018350" y="6345724"/>
            <a:ext cx="98080" cy="98080"/>
          </a:xfrm>
          <a:prstGeom prst="star5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0" name="Rectangle 3"/>
          <p:cNvSpPr>
            <a:spLocks noChangeAspect="1" noChangeArrowheads="1"/>
          </p:cNvSpPr>
          <p:nvPr userDrawn="1"/>
        </p:nvSpPr>
        <p:spPr bwMode="auto">
          <a:xfrm>
            <a:off x="5968207" y="6265592"/>
            <a:ext cx="257634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1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Driving Change        Creating Opportunity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grpSp>
        <p:nvGrpSpPr>
          <p:cNvPr id="11" name="Group 9"/>
          <p:cNvGrpSpPr/>
          <p:nvPr userDrawn="1"/>
        </p:nvGrpSpPr>
        <p:grpSpPr>
          <a:xfrm>
            <a:off x="1107374" y="6239742"/>
            <a:ext cx="307708" cy="437555"/>
            <a:chOff x="8143256" y="5845174"/>
            <a:chExt cx="574918" cy="817522"/>
          </a:xfrm>
        </p:grpSpPr>
        <p:sp>
          <p:nvSpPr>
            <p:cNvPr id="12" name="Rectangle 11"/>
            <p:cNvSpPr/>
            <p:nvPr/>
          </p:nvSpPr>
          <p:spPr>
            <a:xfrm>
              <a:off x="8143256" y="5845174"/>
              <a:ext cx="574918" cy="817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 descr="odeplogo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51837" y="5868930"/>
              <a:ext cx="560095" cy="768023"/>
            </a:xfrm>
            <a:prstGeom prst="rect">
              <a:avLst/>
            </a:prstGeom>
          </p:spPr>
        </p:pic>
      </p:grpSp>
      <p:pic>
        <p:nvPicPr>
          <p:cNvPr id="14" name="Picture 13" descr="DOL-Master-Seal-CMYK-(1)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67400" y="6261454"/>
            <a:ext cx="400068" cy="40006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06B5FFD9-A435-4ABE-8051-F83241F385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7400" y="463929"/>
            <a:ext cx="5498363" cy="1255864"/>
          </a:xfrm>
        </p:spPr>
        <p:txBody>
          <a:bodyPr anchor="t">
            <a:normAutofit/>
          </a:bodyPr>
          <a:lstStyle>
            <a:lvl1pPr algn="l">
              <a:defRPr sz="3600" b="1" cap="none">
                <a:solidFill>
                  <a:srgbClr val="121B3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B2CB78FA-8E9C-45AD-A370-449EE6F263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400" y="1911350"/>
            <a:ext cx="6358140" cy="4312617"/>
          </a:xfrm>
        </p:spPr>
        <p:txBody>
          <a:bodyPr/>
          <a:lstStyle>
            <a:lvl1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1pPr>
            <a:lvl2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2pPr>
            <a:lvl3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3pPr>
            <a:lvl4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4pPr>
            <a:lvl5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includes photo of male employee in electronics stor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549913" y="105861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chemeClr val="bg1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8250700" y="-2"/>
            <a:ext cx="893300" cy="150669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8544553" y="108389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rgbClr val="121B32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rgbClr val="121B32"/>
              </a:solidFill>
              <a:latin typeface="Arial"/>
              <a:cs typeface="Arial"/>
            </a:endParaRPr>
          </a:p>
        </p:txBody>
      </p:sp>
      <p:sp>
        <p:nvSpPr>
          <p:cNvPr id="9" name="5-Point Star 8" descr="Star"/>
          <p:cNvSpPr>
            <a:spLocks noChangeAspect="1"/>
          </p:cNvSpPr>
          <p:nvPr userDrawn="1"/>
        </p:nvSpPr>
        <p:spPr>
          <a:xfrm>
            <a:off x="7018350" y="6345724"/>
            <a:ext cx="98080" cy="98080"/>
          </a:xfrm>
          <a:prstGeom prst="star5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0" name="Rectangle 3"/>
          <p:cNvSpPr>
            <a:spLocks noChangeAspect="1" noChangeArrowheads="1"/>
          </p:cNvSpPr>
          <p:nvPr userDrawn="1"/>
        </p:nvSpPr>
        <p:spPr bwMode="auto">
          <a:xfrm>
            <a:off x="5968207" y="6265592"/>
            <a:ext cx="257634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1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Driving Change        Creating Opportunity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grpSp>
        <p:nvGrpSpPr>
          <p:cNvPr id="11" name="Group 9"/>
          <p:cNvGrpSpPr/>
          <p:nvPr userDrawn="1"/>
        </p:nvGrpSpPr>
        <p:grpSpPr>
          <a:xfrm>
            <a:off x="1107374" y="6239742"/>
            <a:ext cx="307708" cy="437555"/>
            <a:chOff x="8143256" y="5845174"/>
            <a:chExt cx="574918" cy="817522"/>
          </a:xfrm>
        </p:grpSpPr>
        <p:sp>
          <p:nvSpPr>
            <p:cNvPr id="12" name="Rectangle 11"/>
            <p:cNvSpPr/>
            <p:nvPr/>
          </p:nvSpPr>
          <p:spPr>
            <a:xfrm>
              <a:off x="8143256" y="5845174"/>
              <a:ext cx="574918" cy="817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 descr="odeplogo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51837" y="5868930"/>
              <a:ext cx="560095" cy="768023"/>
            </a:xfrm>
            <a:prstGeom prst="rect">
              <a:avLst/>
            </a:prstGeom>
          </p:spPr>
        </p:pic>
      </p:grpSp>
      <p:pic>
        <p:nvPicPr>
          <p:cNvPr id="14" name="Picture 13" descr="DOL-Master-Seal-CMYK-(1)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67400" y="6261454"/>
            <a:ext cx="400068" cy="400068"/>
          </a:xfrm>
          <a:prstGeom prst="rect">
            <a:avLst/>
          </a:prstGeom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2AD02C0B-0E6F-481B-BA81-0BAAF2F0FB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7400" y="463929"/>
            <a:ext cx="5498363" cy="1255864"/>
          </a:xfrm>
        </p:spPr>
        <p:txBody>
          <a:bodyPr anchor="t">
            <a:normAutofit/>
          </a:bodyPr>
          <a:lstStyle>
            <a:lvl1pPr algn="l">
              <a:defRPr sz="3600" b="1" cap="none">
                <a:solidFill>
                  <a:srgbClr val="121B3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4B20AFCC-70F9-4138-888B-3585F4403B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400" y="1911350"/>
            <a:ext cx="6358140" cy="4312617"/>
          </a:xfrm>
        </p:spPr>
        <p:txBody>
          <a:bodyPr/>
          <a:lstStyle>
            <a:lvl1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1pPr>
            <a:lvl2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2pPr>
            <a:lvl3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3pPr>
            <a:lvl4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4pPr>
            <a:lvl5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includes photo of man working in classroom environment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34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549913" y="105861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chemeClr val="bg1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8250700" y="-2"/>
            <a:ext cx="893300" cy="150669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8544553" y="108389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rgbClr val="121B32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rgbClr val="121B32"/>
              </a:solidFill>
              <a:latin typeface="Arial"/>
              <a:cs typeface="Arial"/>
            </a:endParaRPr>
          </a:p>
        </p:txBody>
      </p:sp>
      <p:sp>
        <p:nvSpPr>
          <p:cNvPr id="9" name="5-Point Star 8" descr="Star"/>
          <p:cNvSpPr>
            <a:spLocks noChangeAspect="1"/>
          </p:cNvSpPr>
          <p:nvPr userDrawn="1"/>
        </p:nvSpPr>
        <p:spPr>
          <a:xfrm>
            <a:off x="7018350" y="6345724"/>
            <a:ext cx="98080" cy="98080"/>
          </a:xfrm>
          <a:prstGeom prst="star5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0" name="Rectangle 3"/>
          <p:cNvSpPr>
            <a:spLocks noChangeAspect="1" noChangeArrowheads="1"/>
          </p:cNvSpPr>
          <p:nvPr userDrawn="1"/>
        </p:nvSpPr>
        <p:spPr bwMode="auto">
          <a:xfrm>
            <a:off x="5968207" y="6265592"/>
            <a:ext cx="257634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1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Driving Change        Creating Opportunity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grpSp>
        <p:nvGrpSpPr>
          <p:cNvPr id="11" name="Group 9"/>
          <p:cNvGrpSpPr/>
          <p:nvPr userDrawn="1"/>
        </p:nvGrpSpPr>
        <p:grpSpPr>
          <a:xfrm>
            <a:off x="1107374" y="6239742"/>
            <a:ext cx="307708" cy="437555"/>
            <a:chOff x="8143256" y="5845174"/>
            <a:chExt cx="574918" cy="817522"/>
          </a:xfrm>
        </p:grpSpPr>
        <p:sp>
          <p:nvSpPr>
            <p:cNvPr id="12" name="Rectangle 11"/>
            <p:cNvSpPr/>
            <p:nvPr/>
          </p:nvSpPr>
          <p:spPr>
            <a:xfrm>
              <a:off x="8143256" y="5845174"/>
              <a:ext cx="574918" cy="817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 descr="odeplogo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51837" y="5868930"/>
              <a:ext cx="560095" cy="768023"/>
            </a:xfrm>
            <a:prstGeom prst="rect">
              <a:avLst/>
            </a:prstGeom>
          </p:spPr>
        </p:pic>
      </p:grpSp>
      <p:pic>
        <p:nvPicPr>
          <p:cNvPr id="14" name="Picture 13" descr="DOL-Master-Seal-CMYK-(1)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67400" y="6261454"/>
            <a:ext cx="400068" cy="400068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DCD31BBA-8770-4923-8EDA-3DBF8B59FF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7400" y="463929"/>
            <a:ext cx="5498363" cy="1255864"/>
          </a:xfrm>
        </p:spPr>
        <p:txBody>
          <a:bodyPr anchor="t">
            <a:normAutofit/>
          </a:bodyPr>
          <a:lstStyle>
            <a:lvl1pPr algn="l">
              <a:defRPr sz="3600" b="1" cap="none">
                <a:solidFill>
                  <a:srgbClr val="121B3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4F5F5B4D-67A3-4075-930E-8B51951F1D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400" y="1911350"/>
            <a:ext cx="6358140" cy="4312617"/>
          </a:xfrm>
        </p:spPr>
        <p:txBody>
          <a:bodyPr/>
          <a:lstStyle>
            <a:lvl1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1pPr>
            <a:lvl2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2pPr>
            <a:lvl3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3pPr>
            <a:lvl4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4pPr>
            <a:lvl5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includes photo of man in art gallery environment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6206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549913" y="105861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chemeClr val="bg1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8250700" y="-2"/>
            <a:ext cx="893300" cy="150669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8544553" y="108389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rgbClr val="121B32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rgbClr val="121B32"/>
              </a:solidFill>
              <a:latin typeface="Arial"/>
              <a:cs typeface="Arial"/>
            </a:endParaRPr>
          </a:p>
        </p:txBody>
      </p:sp>
      <p:sp>
        <p:nvSpPr>
          <p:cNvPr id="9" name="5-Point Star 8" descr="Star"/>
          <p:cNvSpPr>
            <a:spLocks noChangeAspect="1"/>
          </p:cNvSpPr>
          <p:nvPr userDrawn="1"/>
        </p:nvSpPr>
        <p:spPr>
          <a:xfrm>
            <a:off x="7018350" y="6345724"/>
            <a:ext cx="98080" cy="98080"/>
          </a:xfrm>
          <a:prstGeom prst="star5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10" name="Rectangle 3"/>
          <p:cNvSpPr>
            <a:spLocks noChangeAspect="1" noChangeArrowheads="1"/>
          </p:cNvSpPr>
          <p:nvPr userDrawn="1"/>
        </p:nvSpPr>
        <p:spPr bwMode="auto">
          <a:xfrm>
            <a:off x="5968207" y="6265592"/>
            <a:ext cx="257634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1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Driving Change        Creating Opportunity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grpSp>
        <p:nvGrpSpPr>
          <p:cNvPr id="11" name="Group 9"/>
          <p:cNvGrpSpPr/>
          <p:nvPr userDrawn="1"/>
        </p:nvGrpSpPr>
        <p:grpSpPr>
          <a:xfrm>
            <a:off x="1107374" y="6239742"/>
            <a:ext cx="307708" cy="437555"/>
            <a:chOff x="8143256" y="5845174"/>
            <a:chExt cx="574918" cy="817522"/>
          </a:xfrm>
        </p:grpSpPr>
        <p:sp>
          <p:nvSpPr>
            <p:cNvPr id="12" name="Rectangle 11"/>
            <p:cNvSpPr/>
            <p:nvPr/>
          </p:nvSpPr>
          <p:spPr>
            <a:xfrm>
              <a:off x="8143256" y="5845174"/>
              <a:ext cx="574918" cy="817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3" name="Picture 12" descr="odeplogo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51837" y="5868930"/>
              <a:ext cx="560095" cy="768023"/>
            </a:xfrm>
            <a:prstGeom prst="rect">
              <a:avLst/>
            </a:prstGeom>
          </p:spPr>
        </p:pic>
      </p:grpSp>
      <p:pic>
        <p:nvPicPr>
          <p:cNvPr id="14" name="Picture 13" descr="DOL-Master-Seal-CMYK-(1)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67400" y="6261454"/>
            <a:ext cx="400068" cy="40006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07DDA48B-379B-4807-9939-7E2A11854DE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7400" y="463929"/>
            <a:ext cx="5498363" cy="1255864"/>
          </a:xfrm>
        </p:spPr>
        <p:txBody>
          <a:bodyPr anchor="t">
            <a:normAutofit/>
          </a:bodyPr>
          <a:lstStyle>
            <a:lvl1pPr algn="l">
              <a:defRPr sz="3600" b="1" cap="none">
                <a:solidFill>
                  <a:srgbClr val="121B3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Heading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EA5C6F2C-10DB-415B-AD87-008137DCDD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7400" y="1911350"/>
            <a:ext cx="6358140" cy="4312617"/>
          </a:xfrm>
        </p:spPr>
        <p:txBody>
          <a:bodyPr/>
          <a:lstStyle>
            <a:lvl1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1pPr>
            <a:lvl2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2pPr>
            <a:lvl3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3pPr>
            <a:lvl4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4pPr>
            <a:lvl5pPr>
              <a:buClr>
                <a:srgbClr val="121B32"/>
              </a:buCl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 userDrawn="1"/>
        </p:nvSpPr>
        <p:spPr>
          <a:xfrm>
            <a:off x="8549913" y="105861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chemeClr val="bg1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6" name="Right Triangle 15"/>
          <p:cNvSpPr/>
          <p:nvPr userDrawn="1"/>
        </p:nvSpPr>
        <p:spPr>
          <a:xfrm rot="10800000">
            <a:off x="8250700" y="-2"/>
            <a:ext cx="893300" cy="1506690"/>
          </a:xfrm>
          <a:prstGeom prst="rtTriangl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3500000">
              <a:srgbClr val="000000">
                <a:alpha val="50000"/>
              </a:srgbClr>
            </a:inn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8544553" y="108389"/>
            <a:ext cx="594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6E957AD8-DD6D-9847-9A86-15E469903E39}" type="slidenum">
              <a:rPr lang="en-US" smtClean="0">
                <a:solidFill>
                  <a:srgbClr val="121B32"/>
                </a:solidFill>
                <a:latin typeface="Arial"/>
                <a:cs typeface="Arial"/>
              </a:rPr>
              <a:pPr algn="ctr"/>
              <a:t>‹#›</a:t>
            </a:fld>
            <a:endParaRPr lang="en-US" dirty="0">
              <a:solidFill>
                <a:srgbClr val="121B32"/>
              </a:solidFill>
              <a:latin typeface="Arial"/>
              <a:cs typeface="Arial"/>
            </a:endParaRPr>
          </a:p>
        </p:txBody>
      </p:sp>
      <p:sp>
        <p:nvSpPr>
          <p:cNvPr id="6" name="5-Point Star 5" descr="Star"/>
          <p:cNvSpPr>
            <a:spLocks noChangeAspect="1"/>
          </p:cNvSpPr>
          <p:nvPr userDrawn="1"/>
        </p:nvSpPr>
        <p:spPr>
          <a:xfrm>
            <a:off x="7018350" y="6345724"/>
            <a:ext cx="98080" cy="98080"/>
          </a:xfrm>
          <a:prstGeom prst="star5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sp>
        <p:nvSpPr>
          <p:cNvPr id="7" name="Rectangle 3"/>
          <p:cNvSpPr>
            <a:spLocks noChangeAspect="1" noChangeArrowheads="1"/>
          </p:cNvSpPr>
          <p:nvPr userDrawn="1"/>
        </p:nvSpPr>
        <p:spPr bwMode="auto">
          <a:xfrm>
            <a:off x="5968207" y="6265592"/>
            <a:ext cx="257634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100" b="1" i="1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Driving Change        Creating Opportunity</a:t>
            </a:r>
            <a:endParaRPr kumimoji="0" lang="en-US" altLang="en-US" sz="11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grpSp>
        <p:nvGrpSpPr>
          <p:cNvPr id="9" name="Group 9"/>
          <p:cNvGrpSpPr/>
          <p:nvPr userDrawn="1"/>
        </p:nvGrpSpPr>
        <p:grpSpPr>
          <a:xfrm>
            <a:off x="1107374" y="6239742"/>
            <a:ext cx="307708" cy="437555"/>
            <a:chOff x="8143256" y="5845174"/>
            <a:chExt cx="574918" cy="817522"/>
          </a:xfrm>
        </p:grpSpPr>
        <p:sp>
          <p:nvSpPr>
            <p:cNvPr id="10" name="Rectangle 9"/>
            <p:cNvSpPr/>
            <p:nvPr/>
          </p:nvSpPr>
          <p:spPr>
            <a:xfrm>
              <a:off x="8143256" y="5845174"/>
              <a:ext cx="574918" cy="8175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1" name="Picture 10" descr="odeplogo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151837" y="5868930"/>
              <a:ext cx="560095" cy="768023"/>
            </a:xfrm>
            <a:prstGeom prst="rect">
              <a:avLst/>
            </a:prstGeom>
          </p:spPr>
        </p:pic>
      </p:grpSp>
      <p:pic>
        <p:nvPicPr>
          <p:cNvPr id="12" name="Picture 11" descr="DOL-Master-Seal-CMYK-(1)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7400" y="6261454"/>
            <a:ext cx="400068" cy="400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907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4C6DE-6A30-7E40-B0A2-B4B9473592AA}" type="datetimeFigureOut">
              <a:rPr lang="en-US" smtClean="0"/>
              <a:pPr/>
              <a:t>7/16/2019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D67E6-DEB0-AA43-964C-0A9ABA04F23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0818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4C6DE-6A30-7E40-B0A2-B4B9473592AA}" type="datetimeFigureOut">
              <a:rPr lang="en-US" smtClean="0"/>
              <a:pPr/>
              <a:t>7/16/2019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D67E6-DEB0-AA43-964C-0A9ABA04F23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7264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4C6DE-6A30-7E40-B0A2-B4B9473592AA}" type="datetimeFigureOut">
              <a:rPr lang="en-US" smtClean="0"/>
              <a:pPr/>
              <a:t>7/16/2019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D67E6-DEB0-AA43-964C-0A9ABA04F23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0226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4C6DE-6A30-7E40-B0A2-B4B9473592AA}" type="datetimeFigureOut">
              <a:rPr lang="en-US" smtClean="0"/>
              <a:pPr/>
              <a:t>7/16/2019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D67E6-DEB0-AA43-964C-0A9ABA04F23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3942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4C6DE-6A30-7E40-B0A2-B4B9473592AA}" type="datetimeFigureOut">
              <a:rPr lang="en-US" smtClean="0"/>
              <a:pPr/>
              <a:t>7/16/2019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D67E6-DEB0-AA43-964C-0A9ABA04F23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8150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4C6DE-6A30-7E40-B0A2-B4B9473592AA}" type="datetimeFigureOut">
              <a:rPr lang="en-US" smtClean="0"/>
              <a:pPr/>
              <a:t>7/16/2019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D67E6-DEB0-AA43-964C-0A9ABA04F23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7500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4C6DE-6A30-7E40-B0A2-B4B9473592AA}" type="datetimeFigureOut">
              <a:rPr lang="en-US" smtClean="0"/>
              <a:pPr/>
              <a:t>7/16/2019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D67E6-DEB0-AA43-964C-0A9ABA04F23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95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84C6DE-6A30-7E40-B0A2-B4B9473592AA}" type="datetimeFigureOut">
              <a:rPr lang="en-US" smtClean="0"/>
              <a:pPr/>
              <a:t>7/16/2019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3D67E6-DEB0-AA43-964C-0A9ABA04F23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928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90" r:id="rId12"/>
    <p:sldLayoutId id="2147483650" r:id="rId13"/>
    <p:sldLayoutId id="2147483676" r:id="rId14"/>
    <p:sldLayoutId id="2147483663" r:id="rId15"/>
    <p:sldLayoutId id="2147483662" r:id="rId16"/>
    <p:sldLayoutId id="2147483664" r:id="rId17"/>
    <p:sldLayoutId id="2147483665" r:id="rId18"/>
    <p:sldLayoutId id="2147483666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4" r:id="rId25"/>
    <p:sldLayoutId id="2147483675" r:id="rId26"/>
    <p:sldLayoutId id="2147483691" r:id="rId2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atworks.org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7.xml"/><Relationship Id="rId6" Type="http://schemas.openxmlformats.org/officeDocument/2006/relationships/hyperlink" Target="mailto:odep@dol.gov" TargetMode="External"/><Relationship Id="rId5" Type="http://schemas.openxmlformats.org/officeDocument/2006/relationships/hyperlink" Target="https://www.dol.gov/odep/topics/Autism.htm" TargetMode="External"/><Relationship Id="rId4" Type="http://schemas.openxmlformats.org/officeDocument/2006/relationships/hyperlink" Target="https://www.dol.gov/odep/topics/Transportation.htm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ODEP Logo" title="ODEP Logo">
            <a:extLst>
              <a:ext uri="{FF2B5EF4-FFF2-40B4-BE49-F238E27FC236}">
                <a16:creationId xmlns:a16="http://schemas.microsoft.com/office/drawing/2014/main" id="{B5DD9A2D-9826-4D31-ACCE-FF97718870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71" y="109577"/>
            <a:ext cx="2963199" cy="1087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699B8305-F98E-4240-9E59-32F93825B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ODEP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71A250-15AD-4E66-98DB-E71F377B5A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240" y="1342018"/>
            <a:ext cx="9023587" cy="18717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50" b="1" dirty="0">
                <a:solidFill>
                  <a:srgbClr val="121B3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Technologies and Tools to Support Vehicle Access for People with Cognitive Disabilities</a:t>
            </a:r>
            <a:r>
              <a:rPr lang="en-US" sz="3600" b="1" dirty="0">
                <a:solidFill>
                  <a:srgbClr val="121B3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/>
            </a:r>
            <a:br>
              <a:rPr lang="en-US" sz="3600" b="1" dirty="0">
                <a:solidFill>
                  <a:srgbClr val="121B3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endParaRPr lang="en-US" sz="3600" b="1" dirty="0">
              <a:solidFill>
                <a:srgbClr val="121B32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3600" dirty="0">
                <a:solidFill>
                  <a:srgbClr val="121B32"/>
                </a:solidFill>
                <a:latin typeface="+mn-lt"/>
                <a:ea typeface="+mj-ea"/>
              </a:rPr>
              <a:t/>
            </a:r>
            <a:br>
              <a:rPr lang="en-US" sz="3600" dirty="0">
                <a:solidFill>
                  <a:srgbClr val="121B32"/>
                </a:solidFill>
                <a:latin typeface="+mn-lt"/>
                <a:ea typeface="+mj-ea"/>
              </a:rPr>
            </a:br>
            <a:r>
              <a:rPr lang="en-US" sz="3600" dirty="0">
                <a:solidFill>
                  <a:srgbClr val="121B32"/>
                </a:solidFill>
                <a:latin typeface="+mn-lt"/>
                <a:ea typeface="+mj-ea"/>
              </a:rPr>
              <a:t/>
            </a:r>
            <a:br>
              <a:rPr lang="en-US" sz="3600" dirty="0">
                <a:solidFill>
                  <a:srgbClr val="121B32"/>
                </a:solidFill>
                <a:latin typeface="+mn-lt"/>
                <a:ea typeface="+mj-ea"/>
              </a:rPr>
            </a:br>
            <a:endParaRPr lang="en-US" sz="3600" dirty="0">
              <a:solidFill>
                <a:srgbClr val="121B32"/>
              </a:solidFill>
              <a:ea typeface="+mj-ea"/>
            </a:endParaRPr>
          </a:p>
          <a:p>
            <a:pPr marL="0" indent="0">
              <a:buNone/>
            </a:pPr>
            <a:endParaRPr lang="en-US" sz="3600" dirty="0">
              <a:solidFill>
                <a:srgbClr val="121B32"/>
              </a:solidFill>
              <a:ea typeface="+mj-ea"/>
            </a:endParaRPr>
          </a:p>
          <a:p>
            <a:pPr marL="0" indent="0">
              <a:buNone/>
            </a:pPr>
            <a:endParaRPr lang="en-US" sz="3600" b="1" dirty="0">
              <a:solidFill>
                <a:srgbClr val="121B32"/>
              </a:solidFill>
              <a:ea typeface="+mj-ea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72059A6-4853-4A52-89DC-E6FEE643FC53}"/>
              </a:ext>
            </a:extLst>
          </p:cNvPr>
          <p:cNvSpPr/>
          <p:nvPr/>
        </p:nvSpPr>
        <p:spPr>
          <a:xfrm>
            <a:off x="0" y="3796115"/>
            <a:ext cx="890093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solidFill>
                  <a:srgbClr val="121B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Scott Michael Robertson, PhD		</a:t>
            </a:r>
          </a:p>
          <a:p>
            <a:r>
              <a:rPr lang="en-US" sz="2200" dirty="0">
                <a:solidFill>
                  <a:srgbClr val="121B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Policy Advisor, 				 </a:t>
            </a:r>
          </a:p>
          <a:p>
            <a:r>
              <a:rPr lang="en-US" sz="2200" dirty="0">
                <a:solidFill>
                  <a:srgbClr val="121B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Employment-Related Supports Policy Team		</a:t>
            </a:r>
          </a:p>
          <a:p>
            <a:r>
              <a:rPr lang="en-US" sz="2200" dirty="0">
                <a:solidFill>
                  <a:srgbClr val="121B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 of Disability Employment Policy (ODEP)</a:t>
            </a:r>
          </a:p>
          <a:p>
            <a:r>
              <a:rPr lang="en-US" sz="2200" dirty="0">
                <a:solidFill>
                  <a:srgbClr val="121B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U.S. Department of Labor (DOL)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6ECAB39-010A-4974-8C3B-A78EB51AB7F7}"/>
              </a:ext>
            </a:extLst>
          </p:cNvPr>
          <p:cNvSpPr/>
          <p:nvPr/>
        </p:nvSpPr>
        <p:spPr>
          <a:xfrm>
            <a:off x="0" y="2456194"/>
            <a:ext cx="90398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121B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 Alliance Workshop on Technologies for Providing Increased </a:t>
            </a:r>
            <a:br>
              <a:rPr lang="en-US" sz="2400" dirty="0">
                <a:solidFill>
                  <a:srgbClr val="121B3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>
                <a:solidFill>
                  <a:srgbClr val="121B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Vehicle Accessibility to People with Disabilities and Older Adults</a:t>
            </a:r>
          </a:p>
          <a:p>
            <a:r>
              <a:rPr lang="en-US" sz="2400" dirty="0">
                <a:solidFill>
                  <a:srgbClr val="121B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July 19, 2019 | Keck Center of the National Academies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2768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134262" y="244241"/>
            <a:ext cx="8833449" cy="878412"/>
          </a:xfrm>
          <a:prstGeom prst="rect">
            <a:avLst/>
          </a:prstGeom>
        </p:spPr>
        <p:txBody>
          <a:bodyPr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Spotlighting a Scenario for Vehicle Design:</a:t>
            </a:r>
          </a:p>
          <a:p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User Profile of Michael (Hypothetical)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262601" y="1122653"/>
            <a:ext cx="8726124" cy="4312617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/>
          </a:p>
          <a:p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C51BE7C-B827-4587-8689-7EEE03694226}"/>
              </a:ext>
            </a:extLst>
          </p:cNvPr>
          <p:cNvSpPr txBox="1">
            <a:spLocks/>
          </p:cNvSpPr>
          <p:nvPr/>
        </p:nvSpPr>
        <p:spPr>
          <a:xfrm>
            <a:off x="208939" y="1249414"/>
            <a:ext cx="6618946" cy="407142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New apprentice in the construction trade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18-year-old young adult on the autism spectrum (recent high school graduate) 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Co-occurring intellectual disability, panic disorder, and generalized anxiety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User of an AAC device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to communicate </a:t>
            </a: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6224" y="1487375"/>
            <a:ext cx="1878201" cy="130043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08939" y="4291887"/>
            <a:ext cx="8141121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Barriers to vehicle use (e.g., communication) suggest enhancements to vehicle technology features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AAC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to vehicle connection (like smartphone integration)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Intelligent agent personalized for Michael’s access profile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827885" y="2875002"/>
            <a:ext cx="13901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AAC device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9679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134262" y="244241"/>
            <a:ext cx="8833449" cy="500959"/>
          </a:xfrm>
          <a:prstGeom prst="rect">
            <a:avLst/>
          </a:prstGeom>
        </p:spPr>
        <p:txBody>
          <a:bodyPr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ODEP’s Resources</a:t>
            </a:r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262601" y="1122653"/>
            <a:ext cx="8726124" cy="4312617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/>
          </a:p>
          <a:p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C51BE7C-B827-4587-8689-7EEE03694226}"/>
              </a:ext>
            </a:extLst>
          </p:cNvPr>
          <p:cNvSpPr txBox="1">
            <a:spLocks/>
          </p:cNvSpPr>
          <p:nvPr/>
        </p:nvSpPr>
        <p:spPr>
          <a:xfrm>
            <a:off x="188618" y="818721"/>
            <a:ext cx="8833450" cy="451436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Partnership on Employment &amp; Accessible Technology: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https://www.peatworks.org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ODEP’s Topic Resource Webpage on Transportation: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https://www.dol.gov/odep/topics/Transportation.htm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ODEP’s Topic Resource Webpage on Autism: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https://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www.dol.gov/odep/topics/Autism.htm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Contact ODEP via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odep@dol.gov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or 866-ODEP-DOL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26578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134263" y="308556"/>
            <a:ext cx="5993821" cy="500959"/>
          </a:xfrm>
          <a:prstGeom prst="rect">
            <a:avLst/>
          </a:prstGeom>
        </p:spPr>
        <p:txBody>
          <a:bodyPr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Outlining the Presentation</a:t>
            </a:r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262601" y="1122653"/>
            <a:ext cx="8726124" cy="4312617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/>
          </a:p>
          <a:p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C51BE7C-B827-4587-8689-7EEE03694226}"/>
              </a:ext>
            </a:extLst>
          </p:cNvPr>
          <p:cNvSpPr txBox="1">
            <a:spLocks/>
          </p:cNvSpPr>
          <p:nvPr/>
        </p:nvSpPr>
        <p:spPr>
          <a:xfrm>
            <a:off x="262601" y="836802"/>
            <a:ext cx="8458200" cy="1853829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ODEP’s mission and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vision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for increasing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employment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Accessible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Automated Vehicles (AVs): Driving Employment for People with Disabilities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Overview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Cognitive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Disabilities 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Technologies and Tools to Enhance Vehicle Access for People with Cognitive Disabilities </a:t>
            </a:r>
          </a:p>
          <a:p>
            <a:endParaRPr lang="en-US" sz="2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084" y="3173344"/>
            <a:ext cx="2348350" cy="182301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054404" y="5072449"/>
            <a:ext cx="2591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ODEP’s website:</a:t>
            </a:r>
          </a:p>
          <a:p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www.dol.gov/odep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130966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D4F85F-CDF4-41A3-8309-FB9ED017FC78}"/>
              </a:ext>
            </a:extLst>
          </p:cNvPr>
          <p:cNvSpPr txBox="1">
            <a:spLocks/>
          </p:cNvSpPr>
          <p:nvPr/>
        </p:nvSpPr>
        <p:spPr>
          <a:xfrm>
            <a:off x="505942" y="1592024"/>
            <a:ext cx="8458200" cy="4525963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Only non-regulatory federal agency that promotes policies and coordinates with employers and all levels of government to increase workplace success for people with disabilities</a:t>
            </a:r>
          </a:p>
          <a:p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Mission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: Develop and influence policies that increase the number and quality of employment opportunities for people with disabilities</a:t>
            </a: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Vision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: A world in which people with disabilities have unlimited employment opportunities</a:t>
            </a:r>
          </a:p>
          <a:p>
            <a:endParaRPr lang="en-US" sz="280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3B5E3F4-710C-4C8A-8FD7-EE7E2860A6C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05942" y="469144"/>
            <a:ext cx="8822996" cy="882617"/>
          </a:xfrm>
        </p:spPr>
        <p:txBody>
          <a:bodyPr>
            <a:noAutofit/>
          </a:bodyPr>
          <a:lstStyle/>
          <a:p>
            <a:pPr algn="l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ODEP Seeks to Increase Employment </a:t>
            </a:r>
            <a:b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Access for Americans with Disabilities</a:t>
            </a:r>
          </a:p>
        </p:txBody>
      </p:sp>
    </p:spTree>
    <p:extLst>
      <p:ext uri="{BB962C8B-B14F-4D97-AF65-F5344CB8AC3E}">
        <p14:creationId xmlns:p14="http://schemas.microsoft.com/office/powerpoint/2010/main" val="2743463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134263" y="244241"/>
            <a:ext cx="8726124" cy="500959"/>
          </a:xfrm>
          <a:prstGeom prst="rect">
            <a:avLst/>
          </a:prstGeom>
        </p:spPr>
        <p:txBody>
          <a:bodyPr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Fostering Accessible AVs: Driving Employment for People with Disabilities </a:t>
            </a:r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262601" y="1122653"/>
            <a:ext cx="8726124" cy="4312617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/>
          </a:p>
          <a:p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C51BE7C-B827-4587-8689-7EEE03694226}"/>
              </a:ext>
            </a:extLst>
          </p:cNvPr>
          <p:cNvSpPr txBox="1">
            <a:spLocks/>
          </p:cNvSpPr>
          <p:nvPr/>
        </p:nvSpPr>
        <p:spPr>
          <a:xfrm>
            <a:off x="208938" y="1327689"/>
            <a:ext cx="8833450" cy="407142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Active collaboration with the U.S. Dept. of Transportation (DOT) and other federal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partners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Workforce and accessibility focuses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enhancing AV policy and practices to advance transportation to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work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3 Listening and Information-Gathering Sessions (advocacy organizations, researchers, OEMs, and service providers)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Summary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Report on AV activities (in development)   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872885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68563" y="352233"/>
            <a:ext cx="8726124" cy="500959"/>
          </a:xfrm>
          <a:prstGeom prst="rect">
            <a:avLst/>
          </a:prstGeom>
        </p:spPr>
        <p:txBody>
          <a:bodyPr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Describe People with Cognitive 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Disabilities</a:t>
            </a:r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262601" y="1122653"/>
            <a:ext cx="8726124" cy="4312617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/>
          </a:p>
          <a:p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C51BE7C-B827-4587-8689-7EEE03694226}"/>
              </a:ext>
            </a:extLst>
          </p:cNvPr>
          <p:cNvSpPr txBox="1">
            <a:spLocks/>
          </p:cNvSpPr>
          <p:nvPr/>
        </p:nvSpPr>
        <p:spPr>
          <a:xfrm>
            <a:off x="151577" y="822198"/>
            <a:ext cx="7141726" cy="4437857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~28 million people in the U.S.</a:t>
            </a:r>
          </a:p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Atypical learning, thinking, information processing, 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sensing, etc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Examples: autism, ADHD, intellectual disability, 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mental health disabilities</a:t>
            </a: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Transportation to work 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barriers  </a:t>
            </a: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Differing rates for driver’s licenses attainment</a:t>
            </a:r>
          </a:p>
          <a:p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Cognitive access needs for technology and use of assistive technology for daily living</a:t>
            </a: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54FB429-B673-4FBB-A4BB-85C11A26BD44}"/>
              </a:ext>
            </a:extLst>
          </p:cNvPr>
          <p:cNvSpPr/>
          <p:nvPr/>
        </p:nvSpPr>
        <p:spPr>
          <a:xfrm>
            <a:off x="7280298" y="2390434"/>
            <a:ext cx="1781657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Diverse brains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3EA5FF6-5EE3-4C72-B3FE-4FC436A02E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39"/>
          <a:stretch/>
        </p:blipFill>
        <p:spPr>
          <a:xfrm>
            <a:off x="7396917" y="1001852"/>
            <a:ext cx="1146539" cy="1377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13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134263" y="244241"/>
            <a:ext cx="8726124" cy="500959"/>
          </a:xfrm>
          <a:prstGeom prst="rect">
            <a:avLst/>
          </a:prstGeom>
        </p:spPr>
        <p:txBody>
          <a:bodyPr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Technologies and Tools Foster Cognitive Accessibility in Vehicles</a:t>
            </a:r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262601" y="1122653"/>
            <a:ext cx="8726124" cy="4312617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/>
          </a:p>
          <a:p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C51BE7C-B827-4587-8689-7EEE03694226}"/>
              </a:ext>
            </a:extLst>
          </p:cNvPr>
          <p:cNvSpPr txBox="1">
            <a:spLocks/>
          </p:cNvSpPr>
          <p:nvPr/>
        </p:nvSpPr>
        <p:spPr>
          <a:xfrm>
            <a:off x="211801" y="1243247"/>
            <a:ext cx="8833450" cy="407142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Exploration of user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experience of youth and adults with cognitive disabilities and usability testing for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design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Cognitive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accessibility profiles for vehicles and connected apps, devices, and smart infrastructure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Virtual intelligent agents (customizable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) for in-vehicle use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Vehicle design scenario (hypothetical) for user with a cognitive disability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7367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134263" y="244241"/>
            <a:ext cx="8726124" cy="500959"/>
          </a:xfrm>
          <a:prstGeom prst="rect">
            <a:avLst/>
          </a:prstGeom>
        </p:spPr>
        <p:txBody>
          <a:bodyPr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Design Tech to Fit User Experiences of Riders with Cognitive Disabilities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262601" y="1122653"/>
            <a:ext cx="8726124" cy="4312617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/>
          </a:p>
          <a:p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C51BE7C-B827-4587-8689-7EEE03694226}"/>
              </a:ext>
            </a:extLst>
          </p:cNvPr>
          <p:cNvSpPr txBox="1">
            <a:spLocks/>
          </p:cNvSpPr>
          <p:nvPr/>
        </p:nvSpPr>
        <p:spPr>
          <a:xfrm>
            <a:off x="208938" y="1213293"/>
            <a:ext cx="8833450" cy="407142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Apply user finding methods (e.g., contextual inquiry) to explore in-vehicle needs for people with cognitive disabilities</a:t>
            </a:r>
          </a:p>
          <a:p>
            <a:pPr lvl="1"/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Use of vehicles, including ridesharing and for-hire car services</a:t>
            </a:r>
          </a:p>
          <a:p>
            <a:pPr lvl="1"/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Access needs for traveling to work and community activities</a:t>
            </a:r>
          </a:p>
          <a:p>
            <a:pPr lvl="1"/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sage of accessible and assistive technology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Adopt persona spectrums for riders with cognitive disabilities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Test cognitive affordances and cognitive usability of in-vehicle technology features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Tap affinity groups and employee resources groups 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mployees with cognitive disabilities</a:t>
            </a:r>
          </a:p>
          <a:p>
            <a:pPr lvl="1"/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Family members, friends, and allies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58917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134262" y="244241"/>
            <a:ext cx="8833449" cy="500959"/>
          </a:xfrm>
          <a:prstGeom prst="rect">
            <a:avLst/>
          </a:prstGeom>
        </p:spPr>
        <p:txBody>
          <a:bodyPr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Utilize 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Cognitive Accessibility Profiles for Vehicle Systems</a:t>
            </a:r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262601" y="1122653"/>
            <a:ext cx="8726124" cy="4312617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/>
          </a:p>
          <a:p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C51BE7C-B827-4587-8689-7EEE03694226}"/>
              </a:ext>
            </a:extLst>
          </p:cNvPr>
          <p:cNvSpPr txBox="1">
            <a:spLocks/>
          </p:cNvSpPr>
          <p:nvPr/>
        </p:nvSpPr>
        <p:spPr>
          <a:xfrm>
            <a:off x="208938" y="1243247"/>
            <a:ext cx="8833450" cy="407142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Personalized, adjustable profiles of cognitive access needs, supports, and accommodations linked to an app/the cloud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Facilitators for access (abilities, aids, support functions)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Barriers for access (difficulties, challenges)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Use of accessible and assistive technology devices, systems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Cognitive communication preferences, including for alternative and augmentative communication (AAC) 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415526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 txBox="1">
            <a:spLocks/>
          </p:cNvSpPr>
          <p:nvPr/>
        </p:nvSpPr>
        <p:spPr>
          <a:xfrm>
            <a:off x="134262" y="244241"/>
            <a:ext cx="8833449" cy="500959"/>
          </a:xfrm>
          <a:prstGeom prst="rect">
            <a:avLst/>
          </a:prstGeom>
        </p:spPr>
        <p:txBody>
          <a:bodyPr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Adopt 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Intelligent Agents in Vehicles</a:t>
            </a:r>
          </a:p>
        </p:txBody>
      </p:sp>
      <p:sp>
        <p:nvSpPr>
          <p:cNvPr id="6" name="Content Placeholder 4"/>
          <p:cNvSpPr txBox="1">
            <a:spLocks/>
          </p:cNvSpPr>
          <p:nvPr/>
        </p:nvSpPr>
        <p:spPr>
          <a:xfrm>
            <a:off x="262601" y="1122653"/>
            <a:ext cx="8726124" cy="4312617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/>
          </a:p>
          <a:p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C51BE7C-B827-4587-8689-7EEE03694226}"/>
              </a:ext>
            </a:extLst>
          </p:cNvPr>
          <p:cNvSpPr txBox="1">
            <a:spLocks/>
          </p:cNvSpPr>
          <p:nvPr/>
        </p:nvSpPr>
        <p:spPr>
          <a:xfrm>
            <a:off x="137818" y="778082"/>
            <a:ext cx="8833450" cy="407142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Leveraging artificial intelligence and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machine learning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Integration with cognitive accessibility profiles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Technology advancements beyond current intelligent agent technology (e.g., Siri, Alexa, Google Assistant, Cortana) 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Adjustable language and communication, including for plain language, social scaffolding, and social support circles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On-demand situational prompts, reminders, memory aids, etc. for varying scenarios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965220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21306</TotalTime>
  <Words>673</Words>
  <Application>Microsoft Office PowerPoint</Application>
  <PresentationFormat>On-screen Show (4:3)</PresentationFormat>
  <Paragraphs>93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Office Theme</vt:lpstr>
      <vt:lpstr>ODEP</vt:lpstr>
      <vt:lpstr>PowerPoint Presentation</vt:lpstr>
      <vt:lpstr>ODEP Seeks to Increase Employment  Access for Americans with Disabilities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Blix Creative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Office 2004 Test Drive User</dc:creator>
  <cp:lastModifiedBy>Robertson, Scott M - ODEP</cp:lastModifiedBy>
  <cp:revision>944</cp:revision>
  <cp:lastPrinted>2018-06-27T18:31:51Z</cp:lastPrinted>
  <dcterms:created xsi:type="dcterms:W3CDTF">2014-09-04T22:26:30Z</dcterms:created>
  <dcterms:modified xsi:type="dcterms:W3CDTF">2019-07-16T20:58:38Z</dcterms:modified>
</cp:coreProperties>
</file>