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4"/>
    <p:sldMasterId id="2147483737" r:id="rId5"/>
    <p:sldMasterId id="2147483776" r:id="rId6"/>
  </p:sldMasterIdLst>
  <p:notesMasterIdLst>
    <p:notesMasterId r:id="rId20"/>
  </p:notesMasterIdLst>
  <p:handoutMasterIdLst>
    <p:handoutMasterId r:id="rId21"/>
  </p:handoutMasterIdLst>
  <p:sldIdLst>
    <p:sldId id="286" r:id="rId7"/>
    <p:sldId id="525" r:id="rId8"/>
    <p:sldId id="578" r:id="rId9"/>
    <p:sldId id="553" r:id="rId10"/>
    <p:sldId id="552" r:id="rId11"/>
    <p:sldId id="554" r:id="rId12"/>
    <p:sldId id="544" r:id="rId13"/>
    <p:sldId id="560" r:id="rId14"/>
    <p:sldId id="565" r:id="rId15"/>
    <p:sldId id="575" r:id="rId16"/>
    <p:sldId id="569" r:id="rId17"/>
    <p:sldId id="577" r:id="rId18"/>
    <p:sldId id="573" r:id="rId19"/>
  </p:sldIdLst>
  <p:sldSz cx="9144000" cy="6858000" type="screen4x3"/>
  <p:notesSz cx="6973888" cy="9236075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Font typeface="Arial" charset="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Font typeface="Arial" charset="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Font typeface="Arial" charset="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Font typeface="Arial" charset="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Font typeface="Arial" charset="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st" initials="t" lastIdx="17" clrIdx="0"/>
  <p:cmAuthor id="1" name="Yousuf, Mohammed (FHWA)" initials="YM" lastIdx="17" clrIdx="1"/>
  <p:cmAuthor id="2" name="Noblis" initials="Noblis_DH" lastIdx="5" clrIdx="2"/>
  <p:cmAuthor id="3" name="Carolina Burnier" initials="CB" lastIdx="3" clrIdx="3"/>
  <p:cmAuthor id="4" name="Jacobi, Amy" initials="JA" lastIdx="4" clrIdx="4">
    <p:extLst>
      <p:ext uri="{19B8F6BF-5375-455C-9EA6-DF929625EA0E}">
        <p15:presenceInfo xmlns:p15="http://schemas.microsoft.com/office/powerpoint/2012/main" userId="S-1-5-21-466809441-413708789-490281537-172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4F81BD"/>
    <a:srgbClr val="FED296"/>
    <a:srgbClr val="FFE0B8"/>
    <a:srgbClr val="FCB040"/>
    <a:srgbClr val="F7962D"/>
    <a:srgbClr val="FBAC3C"/>
    <a:srgbClr val="EE7E1A"/>
    <a:srgbClr val="F36B22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5388" autoAdjust="0"/>
  </p:normalViewPr>
  <p:slideViewPr>
    <p:cSldViewPr>
      <p:cViewPr varScale="1">
        <p:scale>
          <a:sx n="83" d="100"/>
          <a:sy n="83" d="100"/>
        </p:scale>
        <p:origin x="1277" y="91"/>
      </p:cViewPr>
      <p:guideLst>
        <p:guide orient="horz" pos="1248"/>
        <p:guide pos="288"/>
      </p:guideLst>
    </p:cSldViewPr>
  </p:slideViewPr>
  <p:outlineViewPr>
    <p:cViewPr>
      <p:scale>
        <a:sx n="33" d="100"/>
        <a:sy n="33" d="100"/>
      </p:scale>
      <p:origin x="0" y="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2650" cy="462120"/>
          </a:xfrm>
          <a:prstGeom prst="rect">
            <a:avLst/>
          </a:prstGeom>
        </p:spPr>
        <p:txBody>
          <a:bodyPr vert="horz" lIns="90888" tIns="45444" rIns="90888" bIns="454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9660" y="0"/>
            <a:ext cx="3022650" cy="462120"/>
          </a:xfrm>
          <a:prstGeom prst="rect">
            <a:avLst/>
          </a:prstGeom>
        </p:spPr>
        <p:txBody>
          <a:bodyPr vert="horz" lIns="90888" tIns="45444" rIns="90888" bIns="45444" rtlCol="0"/>
          <a:lstStyle>
            <a:lvl1pPr algn="r">
              <a:defRPr sz="1200"/>
            </a:lvl1pPr>
          </a:lstStyle>
          <a:p>
            <a:fld id="{397E1AEC-D6BB-4A4D-B7B4-4B0E8C394F62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379"/>
            <a:ext cx="3022650" cy="462120"/>
          </a:xfrm>
          <a:prstGeom prst="rect">
            <a:avLst/>
          </a:prstGeom>
        </p:spPr>
        <p:txBody>
          <a:bodyPr vert="horz" lIns="90888" tIns="45444" rIns="90888" bIns="454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9660" y="8772379"/>
            <a:ext cx="3022650" cy="462120"/>
          </a:xfrm>
          <a:prstGeom prst="rect">
            <a:avLst/>
          </a:prstGeom>
        </p:spPr>
        <p:txBody>
          <a:bodyPr vert="horz" lIns="90888" tIns="45444" rIns="90888" bIns="45444" rtlCol="0" anchor="b"/>
          <a:lstStyle>
            <a:lvl1pPr algn="r">
              <a:defRPr sz="1200"/>
            </a:lvl1pPr>
          </a:lstStyle>
          <a:p>
            <a:fld id="{904B8D06-2BFE-4A60-884A-87EF24F05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43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2650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5" tIns="46308" rIns="92615" bIns="46308" numCol="1" anchor="t" anchorCtr="0" compatLnSpc="1">
            <a:prstTxWarp prst="textNoShape">
              <a:avLst/>
            </a:prstTxWarp>
          </a:bodyPr>
          <a:lstStyle>
            <a:lvl1pPr algn="l" defTabSz="926233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9660" y="0"/>
            <a:ext cx="3022650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5" tIns="46308" rIns="92615" bIns="46308" numCol="1" anchor="t" anchorCtr="0" compatLnSpc="1">
            <a:prstTxWarp prst="textNoShape">
              <a:avLst/>
            </a:prstTxWarp>
          </a:bodyPr>
          <a:lstStyle>
            <a:lvl1pPr algn="r" defTabSz="926233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1" y="4387767"/>
            <a:ext cx="5577847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5" tIns="46308" rIns="92615" bIns="46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9"/>
            <a:ext cx="3022650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5" tIns="46308" rIns="92615" bIns="46308" numCol="1" anchor="b" anchorCtr="0" compatLnSpc="1">
            <a:prstTxWarp prst="textNoShape">
              <a:avLst/>
            </a:prstTxWarp>
          </a:bodyPr>
          <a:lstStyle>
            <a:lvl1pPr algn="l" defTabSz="926233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660" y="8772379"/>
            <a:ext cx="3022650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5" tIns="46308" rIns="92615" bIns="46308" numCol="1" anchor="b" anchorCtr="0" compatLnSpc="1">
            <a:prstTxWarp prst="textNoShape">
              <a:avLst/>
            </a:prstTxWarp>
          </a:bodyPr>
          <a:lstStyle>
            <a:lvl1pPr algn="r" defTabSz="926233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CC99AB2-73DD-4F6A-9A81-3CB251087E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31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B42D-4982-4CE7-923A-2B511054FDA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48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B42D-4982-4CE7-923A-2B511054FDA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687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C99AB2-73DD-4F6A-9A81-3CB251087EA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12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61B3-3333-4C55-99D0-5AAD87E62FD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373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9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C22C8A-E1A9-4864-8777-39C738408DCE}" type="slidenum"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7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464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262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04B42D-4982-4CE7-923A-2B511054FD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262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14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262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04B42D-4982-4CE7-923A-2B511054FD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262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246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B42D-4982-4CE7-923A-2B511054FDA1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52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61B3-3333-4C55-99D0-5AAD87E62FD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528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61B3-3333-4C55-99D0-5AAD87E62FD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514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887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B42D-4982-4CE7-923A-2B511054FDA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582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61B3-3333-4C55-99D0-5AAD87E62FD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980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B42D-4982-4CE7-923A-2B511054FDA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50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715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70647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77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02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/>
          <a:lstStyle>
            <a:lvl2pPr marL="658368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161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19600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19600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70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6907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401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7150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70647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50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676400"/>
            <a:ext cx="3276600" cy="4144963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676400"/>
            <a:ext cx="3352800" cy="4144963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905000" y="381000"/>
            <a:ext cx="6781800" cy="762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905000" y="381000"/>
            <a:ext cx="6781800" cy="762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35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/>
          <a:lstStyle>
            <a:lvl2pPr marL="658368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0522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19600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19600"/>
          </a:xfrm>
        </p:spPr>
        <p:txBody>
          <a:bodyPr/>
          <a:lstStyle>
            <a:lvl1pPr>
              <a:defRPr sz="1600"/>
            </a:lvl1pPr>
            <a:lvl2pPr marL="658368"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8551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2F2F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153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66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52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79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9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0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TRICoverImag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3048000" cy="6858000"/>
          </a:xfrm>
          <a:prstGeom prst="rect">
            <a:avLst/>
          </a:prstGeom>
        </p:spPr>
      </p:pic>
      <p:pic>
        <p:nvPicPr>
          <p:cNvPr id="7" name="Picture 6" descr="Montage of images showing a person in a wheelchair crossing the street as his smartphone communicates his position to roadside equipment and connected vehicles, a smartphone communicating with a traffic signal, and an automated vehicle.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5355A-2186-934E-9C40-47F3D1705A2F}" type="datetimeFigureOut">
              <a:rPr lang="en-US" smtClean="0"/>
              <a:t>7/8/2019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40523-8A8D-834A-B591-D0A3DA1AB7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38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TRI logo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50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-2362200" y="-609600"/>
            <a:ext cx="9144000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87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806" r:id="rId5"/>
    <p:sldLayoutId id="2147483733" r:id="rId6"/>
    <p:sldLayoutId id="2147483731" r:id="rId7"/>
    <p:sldLayoutId id="214748373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20000"/>
        <a:buFont typeface="Arial Unicode MS" pitchFamily="34" charset="-128"/>
        <a:buChar char="□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Arial Unicode MS" pitchFamily="34" charset="-128"/>
        <a:buChar char="■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450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-2362200" y="-609600"/>
            <a:ext cx="9144000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7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20000"/>
        <a:buFont typeface="Arial Unicode MS" pitchFamily="34" charset="-128"/>
        <a:buChar char="□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Arial Unicode MS" pitchFamily="34" charset="-128"/>
        <a:buChar char="■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s.dot.gov/research_areas/attri/index.htm" TargetMode="External"/><Relationship Id="rId3" Type="http://schemas.openxmlformats.org/officeDocument/2006/relationships/hyperlink" Target="mailto:Mohammed.Yousuf@dot.gov" TargetMode="External"/><Relationship Id="rId7" Type="http://schemas.openxmlformats.org/officeDocument/2006/relationships/hyperlink" Target="mailto:g.vadakpat@dot.go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mailto:murat.omay@dot.gov" TargetMode="External"/><Relationship Id="rId5" Type="http://schemas.openxmlformats.org/officeDocument/2006/relationships/hyperlink" Target="mailto:hendrik.opstelten@dot.gov" TargetMode="External"/><Relationship Id="rId4" Type="http://schemas.openxmlformats.org/officeDocument/2006/relationships/hyperlink" Target="mailto:Robert.Sheehan@dot.gov" TargetMode="External"/><Relationship Id="rId9" Type="http://schemas.openxmlformats.org/officeDocument/2006/relationships/hyperlink" Target="https://protect-us.mimecast.com/s/bAOxBDtNoYh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3430453"/>
            <a:ext cx="6096000" cy="205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100" dirty="0"/>
              <a:t>Alliance of Automobile Manufacturers </a:t>
            </a:r>
          </a:p>
          <a:p>
            <a:pPr algn="ctr">
              <a:buNone/>
            </a:pPr>
            <a:r>
              <a:rPr lang="en-US" sz="1100" dirty="0"/>
              <a:t>Workshop Series: AVs &amp; Increased Accessibility</a:t>
            </a:r>
          </a:p>
          <a:p>
            <a:pPr algn="ctr">
              <a:buNone/>
            </a:pPr>
            <a:endParaRPr lang="en-US" sz="1100" b="1" dirty="0"/>
          </a:p>
          <a:p>
            <a:pPr algn="ctr">
              <a:buNone/>
            </a:pPr>
            <a:r>
              <a:rPr lang="en-US" sz="1100" dirty="0"/>
              <a:t>Workshop 2: Technologies for Providing Increased Vehicle Accessibility to People with Disabilities and Older Adults</a:t>
            </a:r>
          </a:p>
          <a:p>
            <a:pPr algn="ctr">
              <a:buNone/>
            </a:pPr>
            <a:r>
              <a:rPr lang="en-US" sz="1100" dirty="0"/>
              <a:t>Washington, DC</a:t>
            </a:r>
          </a:p>
          <a:p>
            <a:pPr algn="ctr">
              <a:buNone/>
            </a:pPr>
            <a:r>
              <a:rPr lang="en-US" sz="1100" dirty="0"/>
              <a:t>July 19, 2019</a:t>
            </a:r>
          </a:p>
          <a:p>
            <a:pPr algn="ctr">
              <a:buNone/>
            </a:pPr>
            <a:endParaRPr lang="en-US" sz="1100" dirty="0"/>
          </a:p>
          <a:p>
            <a:pPr algn="ctr">
              <a:buNone/>
            </a:pPr>
            <a:r>
              <a:rPr lang="en-US" sz="1100" dirty="0"/>
              <a:t>Presented by: Murat Omay</a:t>
            </a:r>
          </a:p>
          <a:p>
            <a:pPr algn="ctr">
              <a:buNone/>
            </a:pPr>
            <a:r>
              <a:rPr lang="en-US" sz="1100" dirty="0"/>
              <a:t>Federal Transit Administration, Office of Research, Demonstration, and Innovation</a:t>
            </a:r>
          </a:p>
        </p:txBody>
      </p:sp>
      <p:pic>
        <p:nvPicPr>
          <p:cNvPr id="3" name="Picture 2" descr="Accessible Transportation Technologies Research Initiative (ATTRI)  logo" title="ATTRI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41" y="1155412"/>
            <a:ext cx="2144159" cy="1597393"/>
          </a:xfrm>
          <a:prstGeom prst="rect">
            <a:avLst/>
          </a:prstGeom>
        </p:spPr>
      </p:pic>
      <p:pic>
        <p:nvPicPr>
          <p:cNvPr id="5" name="Picture 4" descr="Federal Transit Administration logo" title="FTA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867400"/>
            <a:ext cx="2057400" cy="340643"/>
          </a:xfrm>
          <a:prstGeom prst="rect">
            <a:avLst/>
          </a:prstGeom>
        </p:spPr>
      </p:pic>
      <p:pic>
        <p:nvPicPr>
          <p:cNvPr id="9" name="Picture 8" descr="Federal Highway Administration logo" title="FHWA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5867400"/>
            <a:ext cx="1905000" cy="286042"/>
          </a:xfrm>
          <a:prstGeom prst="rect">
            <a:avLst/>
          </a:prstGeom>
        </p:spPr>
      </p:pic>
      <p:pic>
        <p:nvPicPr>
          <p:cNvPr id="13" name="Picture 12" descr="Office of the Assistant Secretary for Research and Technology logo" title="OST-R Lo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12126"/>
            <a:ext cx="3429000" cy="46967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5677BF1-6233-4253-B4F7-47D52D5FD3D2}"/>
              </a:ext>
            </a:extLst>
          </p:cNvPr>
          <p:cNvSpPr/>
          <p:nvPr/>
        </p:nvSpPr>
        <p:spPr>
          <a:xfrm>
            <a:off x="152400" y="2831812"/>
            <a:ext cx="62484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300" b="1" i="1" dirty="0"/>
              <a:t> “The Complete Trip Concept: a Framework for Universal Design in Mobility”</a:t>
            </a:r>
          </a:p>
        </p:txBody>
      </p:sp>
    </p:spTree>
    <p:extLst>
      <p:ext uri="{BB962C8B-B14F-4D97-AF65-F5344CB8AC3E}">
        <p14:creationId xmlns:p14="http://schemas.microsoft.com/office/powerpoint/2010/main" val="49996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1"/>
          <a:stretch/>
        </p:blipFill>
        <p:spPr>
          <a:xfrm>
            <a:off x="470452" y="1447800"/>
            <a:ext cx="8001000" cy="4634315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ATTRI Porotypes</a:t>
            </a:r>
            <a:br>
              <a:rPr lang="en-US" dirty="0"/>
            </a:br>
            <a:r>
              <a:rPr lang="en-US" dirty="0"/>
              <a:t>Continued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9800" y="4239768"/>
            <a:ext cx="2590800" cy="18220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CARNEGIE MELLON UNIVERSITY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Awarded by the National Institute on Disability, Independent Living, and Rehabilitation Research (NIDILLR) this project researches and develops seamless transportation assistance from cloud-based autonomy and shared robots located in and around transportation hubs.</a:t>
            </a:r>
            <a:endParaRPr lang="en-US" sz="1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3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Brace 6"/>
          <p:cNvSpPr/>
          <p:nvPr/>
        </p:nvSpPr>
        <p:spPr bwMode="auto">
          <a:xfrm>
            <a:off x="3890772" y="1673352"/>
            <a:ext cx="628650" cy="2628900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050" i="1" dirty="0">
              <a:solidFill>
                <a:srgbClr val="FFFFFF"/>
              </a:solidFill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3735539" y="1559052"/>
            <a:ext cx="116586" cy="685800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050" i="1" dirty="0">
              <a:solidFill>
                <a:srgbClr val="FFFFFF"/>
              </a:solidFill>
            </a:endParaRPr>
          </a:p>
        </p:txBody>
      </p:sp>
      <p:sp>
        <p:nvSpPr>
          <p:cNvPr id="9" name="Right Brace 8"/>
          <p:cNvSpPr/>
          <p:nvPr/>
        </p:nvSpPr>
        <p:spPr bwMode="auto">
          <a:xfrm>
            <a:off x="3735538" y="1273302"/>
            <a:ext cx="612434" cy="2971800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050" i="1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8428314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Follow the forthcoming </a:t>
            </a:r>
            <a:r>
              <a:rPr lang="en-US" sz="2400" b="1" i="1" dirty="0">
                <a:solidFill>
                  <a:schemeClr val="tx2"/>
                </a:solidFill>
              </a:rPr>
              <a:t>Industry Forum</a:t>
            </a:r>
            <a:endParaRPr lang="en-US" sz="2400" dirty="0">
              <a:solidFill>
                <a:schemeClr val="tx2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Participate in the </a:t>
            </a:r>
            <a:r>
              <a:rPr lang="en-US" sz="2400" b="1" i="1" dirty="0">
                <a:solidFill>
                  <a:schemeClr val="tx2"/>
                </a:solidFill>
              </a:rPr>
              <a:t>Barriers and Solutions Online Dialogue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Follow the </a:t>
            </a:r>
            <a:r>
              <a:rPr lang="en-US" sz="2400" b="1" i="1" dirty="0">
                <a:solidFill>
                  <a:schemeClr val="tx2"/>
                </a:solidFill>
              </a:rPr>
              <a:t>Prototype Demonstrations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Follow future </a:t>
            </a:r>
            <a:r>
              <a:rPr lang="en-US" sz="2400" b="1" i="1" dirty="0">
                <a:solidFill>
                  <a:schemeClr val="tx2"/>
                </a:solidFill>
              </a:rPr>
              <a:t>Strategic Partnership Opportunities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 Your Involvement in ATTRI</a:t>
            </a:r>
          </a:p>
        </p:txBody>
      </p:sp>
    </p:spTree>
    <p:extLst>
      <p:ext uri="{BB962C8B-B14F-4D97-AF65-F5344CB8AC3E}">
        <p14:creationId xmlns:p14="http://schemas.microsoft.com/office/powerpoint/2010/main" val="99413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382000" cy="35052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</a:rPr>
              <a:t>What challenges do you see in implementing universal design principles?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</a:rPr>
              <a:t>Which can you meet? Which can you not?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</a:rPr>
              <a:t>What is the most effective role for Government in a partnership to meet Complete Trip goals?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</a:rPr>
              <a:t>What immediate opportunities do you have to partner with DOT and others in the ATTRI ecosystem?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700" dirty="0">
              <a:solidFill>
                <a:schemeClr val="tx2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>
              <a:buFontTx/>
              <a:buNone/>
            </a:pPr>
            <a:r>
              <a:rPr lang="en-US" kern="0" dirty="0">
                <a:solidFill>
                  <a:schemeClr val="bg1"/>
                </a:solidFill>
              </a:rPr>
              <a:t>Open Discussion</a:t>
            </a:r>
          </a:p>
        </p:txBody>
      </p:sp>
    </p:spTree>
    <p:extLst>
      <p:ext uri="{BB962C8B-B14F-4D97-AF65-F5344CB8AC3E}">
        <p14:creationId xmlns:p14="http://schemas.microsoft.com/office/powerpoint/2010/main" val="213408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282" y="304800"/>
            <a:ext cx="7447695" cy="651272"/>
          </a:xfrm>
        </p:spPr>
        <p:txBody>
          <a:bodyPr>
            <a:normAutofit/>
          </a:bodyPr>
          <a:lstStyle/>
          <a:p>
            <a:r>
              <a:rPr lang="en-US" dirty="0"/>
              <a:t>ATTRI USDOT Contacts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E69267-50A2-4D65-96BB-0614CBBDBA69}"/>
              </a:ext>
            </a:extLst>
          </p:cNvPr>
          <p:cNvSpPr txBox="1">
            <a:spLocks/>
          </p:cNvSpPr>
          <p:nvPr/>
        </p:nvSpPr>
        <p:spPr bwMode="auto">
          <a:xfrm>
            <a:off x="1457652" y="1676400"/>
            <a:ext cx="3033713" cy="379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84048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Arial Unicode MS"/>
              <a:buChar char="□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▪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0704" indent="-2095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lvl="4" indent="0" defTabSz="685800">
              <a:buNone/>
              <a:defRPr/>
            </a:pPr>
            <a:endParaRPr lang="en-US" sz="1350" b="1" kern="0" dirty="0">
              <a:solidFill>
                <a:srgbClr val="000000"/>
              </a:solidFill>
              <a:latin typeface="Arial"/>
            </a:endParaRPr>
          </a:p>
          <a:p>
            <a:endParaRPr lang="en-US" sz="1200" b="1" dirty="0"/>
          </a:p>
          <a:p>
            <a:pPr>
              <a:spcBef>
                <a:spcPts val="0"/>
              </a:spcBef>
            </a:pPr>
            <a:r>
              <a:rPr lang="en-US" sz="1200" b="1" dirty="0"/>
              <a:t>Mohammed Yousuf </a:t>
            </a:r>
            <a:br>
              <a:rPr lang="en-US" sz="1200" dirty="0"/>
            </a:br>
            <a:r>
              <a:rPr lang="en-US" sz="1200" dirty="0"/>
              <a:t>Program Manager (ATTRI)</a:t>
            </a:r>
            <a:br>
              <a:rPr lang="en-US" sz="1200" dirty="0"/>
            </a:br>
            <a:r>
              <a:rPr lang="en-US" sz="1200" dirty="0"/>
              <a:t>Federal Highway Administration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Office of Operations Research and Development</a:t>
            </a:r>
            <a:br>
              <a:rPr lang="en-US" sz="1200" dirty="0"/>
            </a:br>
            <a:r>
              <a:rPr lang="en-US" sz="1200" dirty="0"/>
              <a:t>(202) 493-3199</a:t>
            </a:r>
            <a:br>
              <a:rPr lang="en-US" sz="1200" dirty="0"/>
            </a:br>
            <a:r>
              <a:rPr lang="en-US" sz="1200" u="sng" dirty="0">
                <a:hlinkClick r:id="rId3"/>
              </a:rPr>
              <a:t>Mohammed.Yousuf@dot.gov</a:t>
            </a:r>
            <a:r>
              <a:rPr lang="en-US" sz="1200" dirty="0">
                <a:hlinkClick r:id="rId3"/>
              </a:rPr>
              <a:t> </a:t>
            </a:r>
          </a:p>
          <a:p>
            <a:pPr>
              <a:spcBef>
                <a:spcPts val="0"/>
              </a:spcBef>
            </a:pPr>
            <a:endParaRPr lang="en-US" sz="1200" b="1" dirty="0"/>
          </a:p>
          <a:p>
            <a:pPr>
              <a:spcBef>
                <a:spcPts val="0"/>
              </a:spcBef>
            </a:pPr>
            <a:r>
              <a:rPr lang="en-US" sz="1200" b="1" dirty="0"/>
              <a:t>Robert Sheehan</a:t>
            </a:r>
            <a:br>
              <a:rPr lang="en-US" sz="1200" dirty="0"/>
            </a:br>
            <a:r>
              <a:rPr lang="en-US" sz="1200" dirty="0"/>
              <a:t>Multi-modal Program Manager</a:t>
            </a:r>
            <a:br>
              <a:rPr lang="en-US" sz="1200" dirty="0"/>
            </a:br>
            <a:r>
              <a:rPr lang="en-US" sz="1200" dirty="0"/>
              <a:t>ITS Joint Program Office</a:t>
            </a:r>
            <a:br>
              <a:rPr lang="en-US" sz="1200" dirty="0"/>
            </a:br>
            <a:r>
              <a:rPr lang="en-US" sz="1200" dirty="0"/>
              <a:t>(202) 366-6817</a:t>
            </a:r>
            <a:br>
              <a:rPr lang="en-US" sz="1200" dirty="0"/>
            </a:br>
            <a:r>
              <a:rPr lang="en-US" sz="1200" u="sng" dirty="0">
                <a:hlinkClick r:id="rId4"/>
              </a:rPr>
              <a:t>Robert.Sheehan@dot.gov</a:t>
            </a:r>
          </a:p>
          <a:p>
            <a:pPr marL="130302" indent="0">
              <a:buNone/>
            </a:pPr>
            <a:endParaRPr lang="en-US" sz="1200" u="sng" dirty="0">
              <a:hlinkClick r:id="rId4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2615BE9-8EA7-41F9-9C2E-3D2667A344AE}"/>
              </a:ext>
            </a:extLst>
          </p:cNvPr>
          <p:cNvSpPr txBox="1">
            <a:spLocks/>
          </p:cNvSpPr>
          <p:nvPr/>
        </p:nvSpPr>
        <p:spPr bwMode="auto">
          <a:xfrm>
            <a:off x="4636620" y="1219200"/>
            <a:ext cx="40501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84048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Arial Unicode MS"/>
              <a:buChar char="□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▪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0704" indent="-2095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200" b="1" dirty="0"/>
          </a:p>
          <a:p>
            <a:endParaRPr lang="en-US" sz="1200" b="1" dirty="0"/>
          </a:p>
          <a:p>
            <a:pPr>
              <a:spcBef>
                <a:spcPts val="0"/>
              </a:spcBef>
            </a:pPr>
            <a:r>
              <a:rPr lang="en-US" sz="1200" b="1" dirty="0"/>
              <a:t>Hendrik Opstelten</a:t>
            </a:r>
            <a:br>
              <a:rPr lang="en-US" sz="1200" dirty="0"/>
            </a:br>
            <a:r>
              <a:rPr lang="en-US" sz="1200" dirty="0"/>
              <a:t>Program Manager (ATTRI, MOD)</a:t>
            </a:r>
            <a:br>
              <a:rPr lang="en-US" sz="1200" dirty="0"/>
            </a:br>
            <a:r>
              <a:rPr lang="en-US" sz="1200" dirty="0"/>
              <a:t>Federal Transit Administration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Office of Research, Innovation, and Demonstration</a:t>
            </a:r>
            <a:br>
              <a:rPr lang="en-US" sz="1200" dirty="0"/>
            </a:br>
            <a:r>
              <a:rPr lang="en-US" sz="1200" dirty="0"/>
              <a:t>(202) 366-8094</a:t>
            </a:r>
            <a:br>
              <a:rPr lang="en-US" sz="1200" dirty="0"/>
            </a:br>
            <a:r>
              <a:rPr lang="en-US" sz="1200" u="sng" dirty="0">
                <a:hlinkClick r:id="rId5"/>
              </a:rPr>
              <a:t>Hendrik.Opstelten@dot.gov</a:t>
            </a:r>
            <a:endParaRPr lang="en-US" sz="1200" dirty="0">
              <a:hlinkClick r:id="rId5"/>
            </a:endParaRPr>
          </a:p>
          <a:p>
            <a:pPr marL="173736" indent="0">
              <a:spcBef>
                <a:spcPts val="0"/>
              </a:spcBef>
              <a:buNone/>
            </a:pPr>
            <a:endParaRPr lang="en-US" sz="1200" b="1" dirty="0"/>
          </a:p>
          <a:p>
            <a:pPr>
              <a:spcBef>
                <a:spcPts val="0"/>
              </a:spcBef>
            </a:pPr>
            <a:r>
              <a:rPr lang="en-US" sz="1200" b="1" dirty="0"/>
              <a:t>Murat Omay</a:t>
            </a:r>
            <a:br>
              <a:rPr lang="en-US" sz="1200" dirty="0"/>
            </a:br>
            <a:r>
              <a:rPr lang="en-US" sz="1200" dirty="0"/>
              <a:t>Program Manager (ATTRI, MPI, MPM)</a:t>
            </a:r>
            <a:br>
              <a:rPr lang="en-US" sz="1200" dirty="0"/>
            </a:br>
            <a:r>
              <a:rPr lang="en-US" sz="1200" dirty="0"/>
              <a:t>Federal Transit Administration 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Office of Research, Innovation, and Demonstration</a:t>
            </a:r>
            <a:br>
              <a:rPr lang="en-US" sz="1200" dirty="0"/>
            </a:br>
            <a:r>
              <a:rPr lang="en-US" sz="1200" dirty="0"/>
              <a:t>(202) 366-4182</a:t>
            </a:r>
            <a:br>
              <a:rPr lang="en-US" sz="1200" dirty="0"/>
            </a:br>
            <a:r>
              <a:rPr lang="en-US" sz="1200" u="sng" dirty="0">
                <a:hlinkClick r:id="rId6"/>
              </a:rPr>
              <a:t>Murat.Omay@dot.gov </a:t>
            </a:r>
          </a:p>
          <a:p>
            <a:pPr marL="173736" indent="0">
              <a:spcBef>
                <a:spcPts val="0"/>
              </a:spcBef>
              <a:buNone/>
            </a:pPr>
            <a:endParaRPr lang="en-US" sz="1200" u="sng" dirty="0">
              <a:hlinkClick r:id="rId6"/>
            </a:endParaRPr>
          </a:p>
          <a:p>
            <a:pPr>
              <a:spcBef>
                <a:spcPts val="0"/>
              </a:spcBef>
            </a:pPr>
            <a:r>
              <a:rPr lang="en-US" sz="1200" b="1" dirty="0"/>
              <a:t>Govindarajan Vadakpat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Research Transportation Specialist, Office of Operations R&amp;D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Federal Highway Administration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/>
              <a:t>( 202) 493-3283</a:t>
            </a:r>
          </a:p>
          <a:p>
            <a:pPr marL="384048" lvl="1" indent="0">
              <a:spcBef>
                <a:spcPts val="0"/>
              </a:spcBef>
              <a:buNone/>
            </a:pPr>
            <a:r>
              <a:rPr lang="en-US" sz="1200" dirty="0">
                <a:hlinkClick r:id="rId7"/>
              </a:rPr>
              <a:t>g.vadakpat@dot.gov</a:t>
            </a:r>
            <a:r>
              <a:rPr lang="en-US" dirty="0"/>
              <a:t> </a:t>
            </a:r>
          </a:p>
          <a:p>
            <a:endParaRPr lang="en-US" sz="1200" dirty="0">
              <a:hlinkClick r:id="rId6"/>
            </a:endParaRPr>
          </a:p>
          <a:p>
            <a:endParaRPr lang="en-US"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6E69267-50A2-4D65-96BB-0614CBBDBA69}"/>
              </a:ext>
            </a:extLst>
          </p:cNvPr>
          <p:cNvSpPr txBox="1">
            <a:spLocks/>
          </p:cNvSpPr>
          <p:nvPr/>
        </p:nvSpPr>
        <p:spPr bwMode="auto">
          <a:xfrm>
            <a:off x="1752600" y="5860279"/>
            <a:ext cx="5658177" cy="32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84048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Arial Unicode MS"/>
              <a:buChar char="□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1031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▪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0704" indent="-2095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30302" indent="0">
              <a:buNone/>
            </a:pPr>
            <a:r>
              <a:rPr lang="en-US" sz="1200" kern="0" dirty="0">
                <a:solidFill>
                  <a:sysClr val="windowText" lastClr="000000"/>
                </a:solidFill>
              </a:rPr>
              <a:t>ATTRI Website: </a:t>
            </a:r>
            <a:r>
              <a:rPr lang="en-US" sz="1200" u="sng" dirty="0">
                <a:hlinkClick r:id="rId8"/>
              </a:rPr>
              <a:t>http://www.its.dot.gov/research_areas/attri/index.htm</a:t>
            </a:r>
            <a:endParaRPr lang="en-US" sz="1200" dirty="0">
              <a:hlinkClick r:id="rId9"/>
            </a:endParaRPr>
          </a:p>
          <a:p>
            <a:pPr marL="130302" indent="0">
              <a:buNone/>
            </a:pPr>
            <a:endParaRPr lang="en-US" sz="1200" dirty="0">
              <a:hlinkClick r:id="rId9"/>
            </a:endParaRPr>
          </a:p>
          <a:p>
            <a:pPr marL="130302" indent="0">
              <a:buNone/>
            </a:pPr>
            <a:endParaRPr lang="en-US" sz="1200" u="sng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05417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447800"/>
            <a:ext cx="6172200" cy="4267200"/>
          </a:xfrm>
        </p:spPr>
        <p:txBody>
          <a:bodyPr/>
          <a:lstStyle/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  <a:defRPr/>
            </a:pPr>
            <a:r>
              <a:rPr lang="en-US" dirty="0"/>
              <a:t>56.7 million; 19% US population (2010 Census)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  <a:defRPr/>
            </a:pPr>
            <a:r>
              <a:rPr lang="en-US" dirty="0"/>
              <a:t>Unemployment Rate – 13.2 %; Income: $38,400 ($61,000)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Poverty: 24.7% (9.0%)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Rise in Autism: 1 in 150 (2000) to 1 in 68 (2010) 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Fed expenditures: $226 B (2002); $357 B (2008)</a:t>
            </a:r>
          </a:p>
          <a:p>
            <a:pPr marL="342900" lvl="1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</a:endParaRP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21.4 million Americas are Veterans 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Disability claims: 104,819 (2006) vs. 634,743 (2012)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2.6 million deployed in 2012, 45% of eligible Veterans file claims for disability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Spending: $0.93 billion (2006) vs. $5.95 billion (2012)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  <a:defRPr/>
            </a:pPr>
            <a:endParaRPr lang="en-US" dirty="0"/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  <a:defRPr/>
            </a:pPr>
            <a:r>
              <a:rPr lang="en-US" dirty="0"/>
              <a:t>Disability rates rise as people get older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43.1 million age 65 + in 2012 or 1 in 7 people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28% live alone </a:t>
            </a:r>
          </a:p>
          <a:p>
            <a:pPr marL="342900" lvl="1" indent="-342900">
              <a:lnSpc>
                <a:spcPct val="100000"/>
              </a:lnSpc>
              <a:buSzPct val="140000"/>
              <a:buFont typeface="Arial"/>
              <a:buChar char="•"/>
            </a:pPr>
            <a:r>
              <a:rPr lang="en-US" dirty="0"/>
              <a:t>Expected to reach 72.1 million by 2030</a:t>
            </a:r>
          </a:p>
          <a:p>
            <a:pPr marL="342900" lvl="1" indent="-342900">
              <a:lnSpc>
                <a:spcPct val="8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>
                <a:solidFill>
                  <a:srgbClr val="F2F2F2"/>
                </a:solidFill>
              </a:rPr>
              <a:t>Trends</a:t>
            </a:r>
          </a:p>
        </p:txBody>
      </p:sp>
      <p:pic>
        <p:nvPicPr>
          <p:cNvPr id="12" name="Picture 11" descr="Icon representing persons with disabilities" title="Persons with Disabilities Icon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693" y="1524000"/>
            <a:ext cx="1676400" cy="1676400"/>
          </a:xfrm>
          <a:prstGeom prst="rect">
            <a:avLst/>
          </a:prstGeom>
        </p:spPr>
      </p:pic>
      <p:pic>
        <p:nvPicPr>
          <p:cNvPr id="13" name="Picture 12" descr="Icon representing veterans with disabilities" title="Veterans with Disabilities Icon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981" y="3124200"/>
            <a:ext cx="1669824" cy="1669824"/>
          </a:xfrm>
          <a:prstGeom prst="rect">
            <a:avLst/>
          </a:prstGeom>
        </p:spPr>
      </p:pic>
      <p:pic>
        <p:nvPicPr>
          <p:cNvPr id="14" name="Picture 13" descr="Icon representing older adults" title="Older Adults Icon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693" y="4671877"/>
            <a:ext cx="1722347" cy="172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12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>
                <a:solidFill>
                  <a:srgbClr val="F2F2F2"/>
                </a:solidFill>
              </a:rPr>
              <a:t>The Challenge</a:t>
            </a:r>
          </a:p>
        </p:txBody>
      </p:sp>
      <p:sp>
        <p:nvSpPr>
          <p:cNvPr id="9" name="Subtitle 3">
            <a:extLst>
              <a:ext uri="{FF2B5EF4-FFF2-40B4-BE49-F238E27FC236}">
                <a16:creationId xmlns:a16="http://schemas.microsoft.com/office/drawing/2014/main" id="{44473E4C-AF71-4BCA-A4E8-1D57A3292869}"/>
              </a:ext>
            </a:extLst>
          </p:cNvPr>
          <p:cNvSpPr txBox="1">
            <a:spLocks/>
          </p:cNvSpPr>
          <p:nvPr/>
        </p:nvSpPr>
        <p:spPr bwMode="auto">
          <a:xfrm>
            <a:off x="457200" y="1981200"/>
            <a:ext cx="838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20000"/>
              <a:buFont typeface="Arial Unicode MS" pitchFamily="34" charset="-128"/>
              <a:buChar char="□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buFont typeface="Arial Unicode MS" pitchFamily="34" charset="-128"/>
              <a:buChar char="■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/>
                </a:solidFill>
              </a:rPr>
              <a:t>Unemployment rate for adults age 16+ (BLS 2018):</a:t>
            </a:r>
          </a:p>
          <a:p>
            <a:pPr marL="772668" lvl="1" indent="-457200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People with disabilities (2016-2017 average): 9.9%</a:t>
            </a:r>
          </a:p>
          <a:p>
            <a:pPr marL="772668" lvl="1" indent="-457200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People without disabilities (2016-2017 average): 4.4%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/>
                </a:solidFill>
              </a:rPr>
              <a:t>Unemployment rate for adults age 16+ (DOL 2018):</a:t>
            </a:r>
          </a:p>
          <a:p>
            <a:pPr marL="772668" lvl="1" indent="-457200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People with disabilities (2018): 8.3%</a:t>
            </a:r>
          </a:p>
          <a:p>
            <a:pPr marL="772668" lvl="1" indent="-457200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People without disabilities (2018): 4.0%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/>
                </a:solidFill>
              </a:rPr>
              <a:t>Predominant barriers to employment for people with disabilities: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Difficulty leaving home alone: 17.5%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chemeClr val="tx2"/>
                </a:solidFill>
              </a:rPr>
              <a:t>Lack of transportation: 11.7%</a:t>
            </a:r>
          </a:p>
        </p:txBody>
      </p:sp>
    </p:spTree>
    <p:extLst>
      <p:ext uri="{BB962C8B-B14F-4D97-AF65-F5344CB8AC3E}">
        <p14:creationId xmlns:p14="http://schemas.microsoft.com/office/powerpoint/2010/main" val="251348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134304" y="1973857"/>
            <a:ext cx="1371600" cy="1371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1270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4050" b="1" dirty="0"/>
              <a:t>2x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0436" y="3746182"/>
            <a:ext cx="2304071" cy="1740218"/>
          </a:xfrm>
        </p:spPr>
        <p:txBody>
          <a:bodyPr/>
          <a:lstStyle/>
          <a:p>
            <a:pPr marL="347324" lvl="2" indent="0">
              <a:buNone/>
            </a:pPr>
            <a:r>
              <a:rPr lang="en-US" sz="2100" dirty="0">
                <a:solidFill>
                  <a:schemeClr val="tx2"/>
                </a:solidFill>
              </a:rPr>
              <a:t>of people with disabilities consider it a significant problem in accessing jobs </a:t>
            </a:r>
            <a:endParaRPr lang="en-US" sz="2100" baseline="30000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</a:t>
            </a:r>
            <a:br>
              <a:rPr lang="en-US" dirty="0"/>
            </a:br>
            <a:r>
              <a:rPr lang="en-US" dirty="0"/>
              <a:t>Transportation</a:t>
            </a:r>
          </a:p>
        </p:txBody>
      </p:sp>
      <p:sp>
        <p:nvSpPr>
          <p:cNvPr id="15" name="Oval 14"/>
          <p:cNvSpPr/>
          <p:nvPr/>
        </p:nvSpPr>
        <p:spPr>
          <a:xfrm>
            <a:off x="3938023" y="1973857"/>
            <a:ext cx="1371600" cy="1371600"/>
          </a:xfrm>
          <a:prstGeom prst="ellipse">
            <a:avLst/>
          </a:prstGeom>
          <a:solidFill>
            <a:srgbClr val="C00000"/>
          </a:solidFill>
          <a:ln w="1270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None/>
            </a:pPr>
            <a:r>
              <a:rPr lang="en-US" sz="4050" b="1" dirty="0"/>
              <a:t>76</a:t>
            </a:r>
            <a:r>
              <a:rPr lang="en-US" sz="1800" b="1" dirty="0"/>
              <a:t>%</a:t>
            </a:r>
          </a:p>
        </p:txBody>
      </p:sp>
      <p:sp>
        <p:nvSpPr>
          <p:cNvPr id="16" name="Oval 15"/>
          <p:cNvSpPr/>
          <p:nvPr/>
        </p:nvSpPr>
        <p:spPr>
          <a:xfrm>
            <a:off x="6584646" y="1973857"/>
            <a:ext cx="1371600" cy="1371600"/>
          </a:xfrm>
          <a:prstGeom prst="ellipse">
            <a:avLst/>
          </a:prstGeom>
          <a:solidFill>
            <a:srgbClr val="002060"/>
          </a:solidFill>
          <a:ln w="1270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4050" b="1" dirty="0"/>
              <a:t>29</a:t>
            </a:r>
            <a:r>
              <a:rPr lang="en-US" sz="1800" b="1" dirty="0"/>
              <a:t>%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1518" y="3746183"/>
            <a:ext cx="2085976" cy="168336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324" lvl="2" indent="0">
              <a:buNone/>
            </a:pPr>
            <a:r>
              <a:rPr lang="en-US" sz="2100" dirty="0">
                <a:solidFill>
                  <a:schemeClr val="tx2"/>
                </a:solidFill>
              </a:rPr>
              <a:t>people with disabilities say it is important to their Daily Living Needs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82367" y="3748743"/>
            <a:ext cx="2118334" cy="13261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324" lvl="2" indent="0">
              <a:buNone/>
            </a:pPr>
            <a:r>
              <a:rPr lang="en-US" sz="2100" dirty="0">
                <a:solidFill>
                  <a:schemeClr val="tx2"/>
                </a:solidFill>
              </a:rPr>
              <a:t>of people with disabilities say it is important to their job search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8F4828-DA1A-4C2E-8C44-EB256E629D9F}"/>
              </a:ext>
            </a:extLst>
          </p:cNvPr>
          <p:cNvSpPr/>
          <p:nvPr/>
        </p:nvSpPr>
        <p:spPr>
          <a:xfrm>
            <a:off x="304800" y="6019800"/>
            <a:ext cx="877215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Source: Andrea Lubin and Devajyoti Deka, “The Role of Public Transportation as a Job Access Mode: Lessons from a Survey of Persons with Disabilities in New Jersey”, Rutgers The State University of New Jersey, 2011</a:t>
            </a:r>
          </a:p>
        </p:txBody>
      </p:sp>
    </p:spTree>
    <p:extLst>
      <p:ext uri="{BB962C8B-B14F-4D97-AF65-F5344CB8AC3E}">
        <p14:creationId xmlns:p14="http://schemas.microsoft.com/office/powerpoint/2010/main" val="1142336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981200" y="4175008"/>
            <a:ext cx="914400" cy="1235192"/>
            <a:chOff x="1981200" y="4450556"/>
            <a:chExt cx="914400" cy="123519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4450556"/>
              <a:ext cx="914400" cy="94473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079199" y="5377971"/>
              <a:ext cx="7184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dirty="0"/>
                <a:t>Vision</a:t>
              </a:r>
              <a:endParaRPr lang="en-US" sz="825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76600" y="4175008"/>
            <a:ext cx="914400" cy="1235192"/>
            <a:chOff x="3629074" y="4450556"/>
            <a:chExt cx="914400" cy="123519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9074" y="4450556"/>
              <a:ext cx="914400" cy="9447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56509" y="5377971"/>
              <a:ext cx="859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dirty="0"/>
                <a:t>Mobility</a:t>
              </a:r>
              <a:endParaRPr lang="en-US" sz="825" b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72000" y="4175008"/>
            <a:ext cx="914400" cy="1235192"/>
            <a:chOff x="4838699" y="4450556"/>
            <a:chExt cx="914400" cy="123519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699" y="4450556"/>
              <a:ext cx="914400" cy="94473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870142" y="5377971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dirty="0"/>
                <a:t>Hearing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67400" y="4175008"/>
            <a:ext cx="998991" cy="1235192"/>
            <a:chOff x="5867400" y="4450556"/>
            <a:chExt cx="998991" cy="1235192"/>
          </a:xfrm>
        </p:grpSpPr>
        <p:pic>
          <p:nvPicPr>
            <p:cNvPr id="13" name="Picture 2" descr="\\itsnt\share\ATTRI\ATTRI Image Library\ATTRI Images from Mike Pina\FInal\Disabilities\Cognition\ATTRI_DisabilityCognition_Final_Cognition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695" y="4450556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867400" y="5377971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dirty="0"/>
                <a:t>Cognitive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Layers of Complexity – User Needs</a:t>
            </a:r>
          </a:p>
        </p:txBody>
      </p:sp>
      <p:pic>
        <p:nvPicPr>
          <p:cNvPr id="18" name="Picture 17" descr="Icon representing persons with disabilities" title="Persons with Disabilities Icon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143" y="2438400"/>
            <a:ext cx="1453896" cy="1453896"/>
          </a:xfrm>
          <a:prstGeom prst="rect">
            <a:avLst/>
          </a:prstGeom>
        </p:spPr>
      </p:pic>
      <p:pic>
        <p:nvPicPr>
          <p:cNvPr id="19" name="Picture 18" descr="Icon representing veterans with disabilities" title="Veterans with Disabilities Icon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457" y="2438400"/>
            <a:ext cx="1453896" cy="1453896"/>
          </a:xfrm>
          <a:prstGeom prst="rect">
            <a:avLst/>
          </a:prstGeom>
        </p:spPr>
      </p:pic>
      <p:pic>
        <p:nvPicPr>
          <p:cNvPr id="20" name="Picture 19" descr="Icon representing older adults" title="Older Adults Icon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771" y="2438400"/>
            <a:ext cx="1455229" cy="145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22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382000" cy="2819400"/>
          </a:xfrm>
        </p:spPr>
        <p:txBody>
          <a:bodyPr/>
          <a:lstStyle/>
          <a:p>
            <a:r>
              <a:rPr lang="en-US" sz="2700" i="1" dirty="0">
                <a:solidFill>
                  <a:schemeClr val="tx2"/>
                </a:solidFill>
              </a:rPr>
              <a:t>Accessible Transportation Technologies Research Initiative (ATTRI) seeks to remove barriers to transportation by </a:t>
            </a:r>
            <a:r>
              <a:rPr lang="en-US" sz="2700" b="1" i="1" dirty="0">
                <a:solidFill>
                  <a:schemeClr val="tx2"/>
                </a:solidFill>
              </a:rPr>
              <a:t>leveraging advanced technology </a:t>
            </a:r>
            <a:r>
              <a:rPr lang="en-US" sz="2700" i="1" dirty="0">
                <a:solidFill>
                  <a:schemeClr val="tx2"/>
                </a:solidFill>
              </a:rPr>
              <a:t>to enable people to travel </a:t>
            </a:r>
            <a:r>
              <a:rPr lang="en-US" sz="2700" b="1" i="1" dirty="0">
                <a:solidFill>
                  <a:schemeClr val="tx2"/>
                </a:solidFill>
              </a:rPr>
              <a:t>independently anytime of the day to any destination, </a:t>
            </a:r>
            <a:r>
              <a:rPr lang="en-US" sz="2700" i="1" dirty="0">
                <a:solidFill>
                  <a:schemeClr val="tx2"/>
                </a:solidFill>
              </a:rPr>
              <a:t>regardless of their individual abilities. </a:t>
            </a:r>
            <a:endParaRPr lang="en-US" sz="2700" dirty="0">
              <a:solidFill>
                <a:schemeClr val="tx2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152400"/>
            <a:ext cx="5486400" cy="838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>
              <a:buFontTx/>
              <a:buNone/>
            </a:pPr>
            <a:r>
              <a:rPr lang="en-US" kern="0" dirty="0">
                <a:solidFill>
                  <a:schemeClr val="bg1"/>
                </a:solidFill>
              </a:rPr>
              <a:t>ATTRI Program Vision</a:t>
            </a:r>
          </a:p>
        </p:txBody>
      </p:sp>
    </p:spTree>
    <p:extLst>
      <p:ext uri="{BB962C8B-B14F-4D97-AF65-F5344CB8AC3E}">
        <p14:creationId xmlns:p14="http://schemas.microsoft.com/office/powerpoint/2010/main" val="2388906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The Complete Trip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27922"/>
            <a:ext cx="5380309" cy="51268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412" y="1600200"/>
            <a:ext cx="2406758" cy="118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5. Arrival at Destination</a:t>
            </a:r>
          </a:p>
          <a:p>
            <a:pPr algn="ctr">
              <a:buNone/>
            </a:pPr>
            <a:r>
              <a:rPr lang="en-US" dirty="0"/>
              <a:t>Andy safely arrives at his destination, while the </a:t>
            </a:r>
            <a:r>
              <a:rPr lang="en-US" b="1" dirty="0">
                <a:solidFill>
                  <a:srgbClr val="005F80"/>
                </a:solidFill>
              </a:rPr>
              <a:t>pre-trip concierge application </a:t>
            </a:r>
            <a:r>
              <a:rPr lang="en-US" dirty="0"/>
              <a:t>plans his return trip home.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6200" y="4166499"/>
            <a:ext cx="2594995" cy="139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4. Cross the Street</a:t>
            </a:r>
          </a:p>
          <a:p>
            <a:pPr algn="ctr">
              <a:buNone/>
            </a:pPr>
            <a:r>
              <a:rPr lang="en-US" dirty="0"/>
              <a:t>As Andy approaches an intersection, his </a:t>
            </a:r>
            <a:r>
              <a:rPr lang="en-US" b="1" dirty="0">
                <a:solidFill>
                  <a:srgbClr val="E88A23"/>
                </a:solidFill>
              </a:rPr>
              <a:t>safe intersection crossing application</a:t>
            </a:r>
            <a:r>
              <a:rPr lang="en-US" dirty="0"/>
              <a:t> communicates with the traffic signal.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800" y="4972874"/>
            <a:ext cx="3048000" cy="118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3. Ride the Bus</a:t>
            </a:r>
          </a:p>
          <a:p>
            <a:pPr algn="ctr">
              <a:buNone/>
            </a:pPr>
            <a:r>
              <a:rPr lang="en-US" dirty="0"/>
              <a:t>While on the bus, Andy receives direction on when to pull the Stop Request cord from his </a:t>
            </a:r>
            <a:r>
              <a:rPr lang="en-US" b="1" dirty="0">
                <a:solidFill>
                  <a:srgbClr val="B9C032"/>
                </a:solidFill>
              </a:rPr>
              <a:t>wayfinding and navigation application</a:t>
            </a:r>
            <a:r>
              <a:rPr lang="en-US" dirty="0"/>
              <a:t>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8589" y="3505200"/>
            <a:ext cx="2362200" cy="96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2. Travel to Transit Station</a:t>
            </a:r>
          </a:p>
          <a:p>
            <a:pPr algn="ctr">
              <a:buNone/>
            </a:pPr>
            <a:r>
              <a:rPr lang="en-US" dirty="0"/>
              <a:t>An </a:t>
            </a:r>
            <a:r>
              <a:rPr lang="en-US" b="1" dirty="0">
                <a:solidFill>
                  <a:srgbClr val="8B2350"/>
                </a:solidFill>
              </a:rPr>
              <a:t>automated shuttle </a:t>
            </a:r>
            <a:r>
              <a:rPr lang="en-US" dirty="0"/>
              <a:t>(rideshare service) is dispatched.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59146" y="1447800"/>
            <a:ext cx="1995126" cy="96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/>
              <a:t>1. Plan and Book a Trip</a:t>
            </a:r>
          </a:p>
          <a:p>
            <a:pPr algn="ctr">
              <a:buNone/>
            </a:pPr>
            <a:r>
              <a:rPr lang="en-US" dirty="0"/>
              <a:t>Andy uses a </a:t>
            </a:r>
            <a:r>
              <a:rPr lang="en-US" b="1" dirty="0">
                <a:solidFill>
                  <a:srgbClr val="005F80"/>
                </a:solidFill>
              </a:rPr>
              <a:t>pre-trip concierge application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3866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Areas of Focus and Consideration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30CC5B-27DE-4F60-9F6E-AD549EFC5324}"/>
              </a:ext>
            </a:extLst>
          </p:cNvPr>
          <p:cNvGrpSpPr/>
          <p:nvPr/>
        </p:nvGrpSpPr>
        <p:grpSpPr>
          <a:xfrm>
            <a:off x="340411" y="3276600"/>
            <a:ext cx="8333792" cy="1907093"/>
            <a:chOff x="429208" y="4114800"/>
            <a:chExt cx="8333792" cy="1907093"/>
          </a:xfrm>
        </p:grpSpPr>
        <p:grpSp>
          <p:nvGrpSpPr>
            <p:cNvPr id="32" name="Group 31" descr="graphic illustrating the various applications under the 4 ATTRI foundational considerations:&#10;smart wayfinding and navigation systems&#10;pre-trip concierge and virtualization&#10;shared use, automation, and robotics&#10;safe intersection crossing"/>
            <p:cNvGrpSpPr/>
            <p:nvPr/>
          </p:nvGrpSpPr>
          <p:grpSpPr>
            <a:xfrm>
              <a:off x="429208" y="4114800"/>
              <a:ext cx="8333792" cy="1907093"/>
              <a:chOff x="152400" y="4253592"/>
              <a:chExt cx="8887926" cy="2041427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152400" y="4253592"/>
                <a:ext cx="2172580" cy="2041427"/>
              </a:xfrm>
              <a:custGeom>
                <a:avLst/>
                <a:gdLst>
                  <a:gd name="connsiteX0" fmla="*/ 0 w 2172580"/>
                  <a:gd name="connsiteY0" fmla="*/ 217258 h 3018419"/>
                  <a:gd name="connsiteX1" fmla="*/ 217258 w 2172580"/>
                  <a:gd name="connsiteY1" fmla="*/ 0 h 3018419"/>
                  <a:gd name="connsiteX2" fmla="*/ 1955322 w 2172580"/>
                  <a:gd name="connsiteY2" fmla="*/ 0 h 3018419"/>
                  <a:gd name="connsiteX3" fmla="*/ 2172580 w 2172580"/>
                  <a:gd name="connsiteY3" fmla="*/ 217258 h 3018419"/>
                  <a:gd name="connsiteX4" fmla="*/ 2172580 w 2172580"/>
                  <a:gd name="connsiteY4" fmla="*/ 2801161 h 3018419"/>
                  <a:gd name="connsiteX5" fmla="*/ 1955322 w 2172580"/>
                  <a:gd name="connsiteY5" fmla="*/ 3018419 h 3018419"/>
                  <a:gd name="connsiteX6" fmla="*/ 217258 w 2172580"/>
                  <a:gd name="connsiteY6" fmla="*/ 3018419 h 3018419"/>
                  <a:gd name="connsiteX7" fmla="*/ 0 w 2172580"/>
                  <a:gd name="connsiteY7" fmla="*/ 2801161 h 3018419"/>
                  <a:gd name="connsiteX8" fmla="*/ 0 w 2172580"/>
                  <a:gd name="connsiteY8" fmla="*/ 217258 h 3018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2580" h="3018419">
                    <a:moveTo>
                      <a:pt x="0" y="217258"/>
                    </a:moveTo>
                    <a:cubicBezTo>
                      <a:pt x="0" y="97270"/>
                      <a:pt x="97270" y="0"/>
                      <a:pt x="217258" y="0"/>
                    </a:cubicBezTo>
                    <a:lnTo>
                      <a:pt x="1955322" y="0"/>
                    </a:lnTo>
                    <a:cubicBezTo>
                      <a:pt x="2075310" y="0"/>
                      <a:pt x="2172580" y="97270"/>
                      <a:pt x="2172580" y="217258"/>
                    </a:cubicBezTo>
                    <a:lnTo>
                      <a:pt x="2172580" y="2801161"/>
                    </a:lnTo>
                    <a:cubicBezTo>
                      <a:pt x="2172580" y="2921149"/>
                      <a:pt x="2075310" y="3018419"/>
                      <a:pt x="1955322" y="3018419"/>
                    </a:cubicBezTo>
                    <a:lnTo>
                      <a:pt x="217258" y="3018419"/>
                    </a:lnTo>
                    <a:cubicBezTo>
                      <a:pt x="97270" y="3018419"/>
                      <a:pt x="0" y="2921149"/>
                      <a:pt x="0" y="2801161"/>
                    </a:cubicBezTo>
                    <a:lnTo>
                      <a:pt x="0" y="217258"/>
                    </a:lnTo>
                    <a:close/>
                  </a:path>
                </a:pathLst>
              </a:custGeom>
              <a:solidFill>
                <a:srgbClr val="CCCFD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5344" tIns="1292711" rIns="85344" bIns="689029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</a:pPr>
                <a:endParaRPr lang="en-US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300"/>
                  </a:spcBef>
                  <a:spcAft>
                    <a:spcPct val="35000"/>
                  </a:spcAft>
                  <a:buNone/>
                </a:pPr>
                <a:r>
                  <a:rPr lang="en-US" b="1" dirty="0">
                    <a:solidFill>
                      <a:srgbClr val="485979"/>
                    </a:solidFill>
                  </a:rPr>
                  <a:t>Smart Wayfinding </a:t>
                </a:r>
                <a:br>
                  <a:rPr lang="en-US" b="1" dirty="0">
                    <a:solidFill>
                      <a:srgbClr val="485979"/>
                    </a:solidFill>
                  </a:rPr>
                </a:br>
                <a:r>
                  <a:rPr lang="en-US" b="1" dirty="0">
                    <a:solidFill>
                      <a:srgbClr val="485979"/>
                    </a:solidFill>
                  </a:rPr>
                  <a:t>&amp; Navigation</a:t>
                </a: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2392230" y="4253592"/>
                <a:ext cx="2172580" cy="2041427"/>
              </a:xfrm>
              <a:custGeom>
                <a:avLst/>
                <a:gdLst>
                  <a:gd name="connsiteX0" fmla="*/ 0 w 2172580"/>
                  <a:gd name="connsiteY0" fmla="*/ 217258 h 3018419"/>
                  <a:gd name="connsiteX1" fmla="*/ 217258 w 2172580"/>
                  <a:gd name="connsiteY1" fmla="*/ 0 h 3018419"/>
                  <a:gd name="connsiteX2" fmla="*/ 1955322 w 2172580"/>
                  <a:gd name="connsiteY2" fmla="*/ 0 h 3018419"/>
                  <a:gd name="connsiteX3" fmla="*/ 2172580 w 2172580"/>
                  <a:gd name="connsiteY3" fmla="*/ 217258 h 3018419"/>
                  <a:gd name="connsiteX4" fmla="*/ 2172580 w 2172580"/>
                  <a:gd name="connsiteY4" fmla="*/ 2801161 h 3018419"/>
                  <a:gd name="connsiteX5" fmla="*/ 1955322 w 2172580"/>
                  <a:gd name="connsiteY5" fmla="*/ 3018419 h 3018419"/>
                  <a:gd name="connsiteX6" fmla="*/ 217258 w 2172580"/>
                  <a:gd name="connsiteY6" fmla="*/ 3018419 h 3018419"/>
                  <a:gd name="connsiteX7" fmla="*/ 0 w 2172580"/>
                  <a:gd name="connsiteY7" fmla="*/ 2801161 h 3018419"/>
                  <a:gd name="connsiteX8" fmla="*/ 0 w 2172580"/>
                  <a:gd name="connsiteY8" fmla="*/ 217258 h 3018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2580" h="3018419">
                    <a:moveTo>
                      <a:pt x="0" y="217258"/>
                    </a:moveTo>
                    <a:cubicBezTo>
                      <a:pt x="0" y="97270"/>
                      <a:pt x="97270" y="0"/>
                      <a:pt x="217258" y="0"/>
                    </a:cubicBezTo>
                    <a:lnTo>
                      <a:pt x="1955322" y="0"/>
                    </a:lnTo>
                    <a:cubicBezTo>
                      <a:pt x="2075310" y="0"/>
                      <a:pt x="2172580" y="97270"/>
                      <a:pt x="2172580" y="217258"/>
                    </a:cubicBezTo>
                    <a:lnTo>
                      <a:pt x="2172580" y="2801161"/>
                    </a:lnTo>
                    <a:cubicBezTo>
                      <a:pt x="2172580" y="2921149"/>
                      <a:pt x="2075310" y="3018419"/>
                      <a:pt x="1955322" y="3018419"/>
                    </a:cubicBezTo>
                    <a:lnTo>
                      <a:pt x="217258" y="3018419"/>
                    </a:lnTo>
                    <a:cubicBezTo>
                      <a:pt x="97270" y="3018419"/>
                      <a:pt x="0" y="2921149"/>
                      <a:pt x="0" y="2801161"/>
                    </a:cubicBezTo>
                    <a:lnTo>
                      <a:pt x="0" y="217258"/>
                    </a:lnTo>
                    <a:close/>
                  </a:path>
                </a:pathLst>
              </a:custGeom>
              <a:solidFill>
                <a:srgbClr val="CCCFD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5344" tIns="1292711" rIns="85344" bIns="689029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6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6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60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ts val="600"/>
                  </a:spcBef>
                  <a:spcAft>
                    <a:spcPct val="35000"/>
                  </a:spcAft>
                  <a:buNone/>
                </a:pP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r>
                  <a:rPr lang="en-US" b="1" dirty="0">
                    <a:solidFill>
                      <a:srgbClr val="485979"/>
                    </a:solidFill>
                  </a:rPr>
                  <a:t>Pre-Trip Concierge </a:t>
                </a:r>
                <a:br>
                  <a:rPr lang="en-US" b="1" dirty="0">
                    <a:solidFill>
                      <a:srgbClr val="485979"/>
                    </a:solidFill>
                  </a:rPr>
                </a:br>
                <a:r>
                  <a:rPr lang="en-US" b="1" dirty="0">
                    <a:solidFill>
                      <a:srgbClr val="485979"/>
                    </a:solidFill>
                  </a:rPr>
                  <a:t>&amp; Virtualization</a:t>
                </a: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4629988" y="4288670"/>
                <a:ext cx="2172580" cy="2006349"/>
              </a:xfrm>
              <a:custGeom>
                <a:avLst/>
                <a:gdLst>
                  <a:gd name="connsiteX0" fmla="*/ 0 w 2172580"/>
                  <a:gd name="connsiteY0" fmla="*/ 217258 h 3018419"/>
                  <a:gd name="connsiteX1" fmla="*/ 217258 w 2172580"/>
                  <a:gd name="connsiteY1" fmla="*/ 0 h 3018419"/>
                  <a:gd name="connsiteX2" fmla="*/ 1955322 w 2172580"/>
                  <a:gd name="connsiteY2" fmla="*/ 0 h 3018419"/>
                  <a:gd name="connsiteX3" fmla="*/ 2172580 w 2172580"/>
                  <a:gd name="connsiteY3" fmla="*/ 217258 h 3018419"/>
                  <a:gd name="connsiteX4" fmla="*/ 2172580 w 2172580"/>
                  <a:gd name="connsiteY4" fmla="*/ 2801161 h 3018419"/>
                  <a:gd name="connsiteX5" fmla="*/ 1955322 w 2172580"/>
                  <a:gd name="connsiteY5" fmla="*/ 3018419 h 3018419"/>
                  <a:gd name="connsiteX6" fmla="*/ 217258 w 2172580"/>
                  <a:gd name="connsiteY6" fmla="*/ 3018419 h 3018419"/>
                  <a:gd name="connsiteX7" fmla="*/ 0 w 2172580"/>
                  <a:gd name="connsiteY7" fmla="*/ 2801161 h 3018419"/>
                  <a:gd name="connsiteX8" fmla="*/ 0 w 2172580"/>
                  <a:gd name="connsiteY8" fmla="*/ 217258 h 3018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2580" h="3018419">
                    <a:moveTo>
                      <a:pt x="0" y="217258"/>
                    </a:moveTo>
                    <a:cubicBezTo>
                      <a:pt x="0" y="97270"/>
                      <a:pt x="97270" y="0"/>
                      <a:pt x="217258" y="0"/>
                    </a:cubicBezTo>
                    <a:lnTo>
                      <a:pt x="1955322" y="0"/>
                    </a:lnTo>
                    <a:cubicBezTo>
                      <a:pt x="2075310" y="0"/>
                      <a:pt x="2172580" y="97270"/>
                      <a:pt x="2172580" y="217258"/>
                    </a:cubicBezTo>
                    <a:lnTo>
                      <a:pt x="2172580" y="2801161"/>
                    </a:lnTo>
                    <a:cubicBezTo>
                      <a:pt x="2172580" y="2921149"/>
                      <a:pt x="2075310" y="3018419"/>
                      <a:pt x="1955322" y="3018419"/>
                    </a:cubicBezTo>
                    <a:lnTo>
                      <a:pt x="217258" y="3018419"/>
                    </a:lnTo>
                    <a:cubicBezTo>
                      <a:pt x="97270" y="3018419"/>
                      <a:pt x="0" y="2921149"/>
                      <a:pt x="0" y="2801161"/>
                    </a:cubicBezTo>
                    <a:lnTo>
                      <a:pt x="0" y="217258"/>
                    </a:lnTo>
                    <a:close/>
                  </a:path>
                </a:pathLst>
              </a:custGeom>
              <a:solidFill>
                <a:srgbClr val="CCCFD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5344" tIns="1292711" rIns="85344" bIns="689029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1200"/>
                  </a:spcBef>
                  <a:buNone/>
                </a:pP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r>
                  <a:rPr lang="en-US" b="1" dirty="0">
                    <a:solidFill>
                      <a:srgbClr val="485979"/>
                    </a:solidFill>
                  </a:rPr>
                  <a:t>Robotics &amp; Automation</a:t>
                </a:r>
              </a:p>
              <a:p>
                <a:pPr algn="ctr" defTabSz="533400">
                  <a:lnSpc>
                    <a:spcPct val="90000"/>
                  </a:lnSpc>
                </a:pPr>
                <a:endParaRPr lang="en-US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6867746" y="4253592"/>
                <a:ext cx="2172580" cy="2041427"/>
              </a:xfrm>
              <a:custGeom>
                <a:avLst/>
                <a:gdLst>
                  <a:gd name="connsiteX0" fmla="*/ 0 w 2172580"/>
                  <a:gd name="connsiteY0" fmla="*/ 217258 h 3018419"/>
                  <a:gd name="connsiteX1" fmla="*/ 217258 w 2172580"/>
                  <a:gd name="connsiteY1" fmla="*/ 0 h 3018419"/>
                  <a:gd name="connsiteX2" fmla="*/ 1955322 w 2172580"/>
                  <a:gd name="connsiteY2" fmla="*/ 0 h 3018419"/>
                  <a:gd name="connsiteX3" fmla="*/ 2172580 w 2172580"/>
                  <a:gd name="connsiteY3" fmla="*/ 217258 h 3018419"/>
                  <a:gd name="connsiteX4" fmla="*/ 2172580 w 2172580"/>
                  <a:gd name="connsiteY4" fmla="*/ 2801161 h 3018419"/>
                  <a:gd name="connsiteX5" fmla="*/ 1955322 w 2172580"/>
                  <a:gd name="connsiteY5" fmla="*/ 3018419 h 3018419"/>
                  <a:gd name="connsiteX6" fmla="*/ 217258 w 2172580"/>
                  <a:gd name="connsiteY6" fmla="*/ 3018419 h 3018419"/>
                  <a:gd name="connsiteX7" fmla="*/ 0 w 2172580"/>
                  <a:gd name="connsiteY7" fmla="*/ 2801161 h 3018419"/>
                  <a:gd name="connsiteX8" fmla="*/ 0 w 2172580"/>
                  <a:gd name="connsiteY8" fmla="*/ 217258 h 3018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2580" h="3018419">
                    <a:moveTo>
                      <a:pt x="0" y="217258"/>
                    </a:moveTo>
                    <a:cubicBezTo>
                      <a:pt x="0" y="97270"/>
                      <a:pt x="97270" y="0"/>
                      <a:pt x="217258" y="0"/>
                    </a:cubicBezTo>
                    <a:lnTo>
                      <a:pt x="1955322" y="0"/>
                    </a:lnTo>
                    <a:cubicBezTo>
                      <a:pt x="2075310" y="0"/>
                      <a:pt x="2172580" y="97270"/>
                      <a:pt x="2172580" y="217258"/>
                    </a:cubicBezTo>
                    <a:lnTo>
                      <a:pt x="2172580" y="2801161"/>
                    </a:lnTo>
                    <a:cubicBezTo>
                      <a:pt x="2172580" y="2921149"/>
                      <a:pt x="2075310" y="3018419"/>
                      <a:pt x="1955322" y="3018419"/>
                    </a:cubicBezTo>
                    <a:lnTo>
                      <a:pt x="217258" y="3018419"/>
                    </a:lnTo>
                    <a:cubicBezTo>
                      <a:pt x="97270" y="3018419"/>
                      <a:pt x="0" y="2921149"/>
                      <a:pt x="0" y="2801161"/>
                    </a:cubicBezTo>
                    <a:lnTo>
                      <a:pt x="0" y="217258"/>
                    </a:lnTo>
                    <a:close/>
                  </a:path>
                </a:pathLst>
              </a:custGeom>
              <a:solidFill>
                <a:srgbClr val="CCCFD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5344" tIns="1292711" rIns="85344" bIns="689029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600"/>
                  </a:spcBef>
                  <a:spcAft>
                    <a:spcPct val="35000"/>
                  </a:spcAft>
                  <a:buNone/>
                </a:pP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br>
                  <a:rPr lang="en-US" sz="1200" b="1" dirty="0">
                    <a:solidFill>
                      <a:srgbClr val="485979"/>
                    </a:solidFill>
                  </a:rPr>
                </a:br>
                <a:r>
                  <a:rPr lang="en-US" b="1" dirty="0">
                    <a:solidFill>
                      <a:srgbClr val="485979"/>
                    </a:solidFill>
                  </a:rPr>
                  <a:t>Safe Intersection Crossing</a:t>
                </a: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100" b="1" dirty="0">
                  <a:solidFill>
                    <a:srgbClr val="485979"/>
                  </a:solidFill>
                </a:endParaRPr>
              </a:p>
            </p:txBody>
          </p:sp>
          <p:sp>
            <p:nvSpPr>
              <p:cNvPr id="37" name="Left-Right Arrow 36"/>
              <p:cNvSpPr/>
              <p:nvPr/>
            </p:nvSpPr>
            <p:spPr>
              <a:xfrm flipH="1" flipV="1">
                <a:off x="4490298" y="6122537"/>
                <a:ext cx="589118" cy="52647"/>
              </a:xfrm>
              <a:prstGeom prst="leftRightArrow">
                <a:avLst/>
              </a:prstGeom>
              <a:no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pic>
          <p:nvPicPr>
            <p:cNvPr id="43" name="Picture 42">
              <a:extLst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206" y="4229540"/>
              <a:ext cx="1079479" cy="100584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44" name="Picture 43">
              <a:extLst/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90153" y="4229540"/>
              <a:ext cx="1004615" cy="100584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6" name="Oval 45" descr="icon representing safe intersection crossing"/>
            <p:cNvSpPr/>
            <p:nvPr/>
          </p:nvSpPr>
          <p:spPr>
            <a:xfrm>
              <a:off x="7258792" y="4229540"/>
              <a:ext cx="1005133" cy="1005133"/>
            </a:xfrm>
            <a:prstGeom prst="ellipse">
              <a:avLst/>
            </a:prstGeom>
            <a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7" name="Picture 46">
              <a:extLst/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74553" y="4229540"/>
              <a:ext cx="986211" cy="100584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15" name="Picture 14" descr="Graphic showing the ATTRI foundational considerations:&#10;Standard Accessible Data Platform&#10;Universal Design Standards&#10;Integrated Payment&#10;Leverage Existing Technologies&#10;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7143" r="6748" b="46428"/>
          <a:stretch/>
        </p:blipFill>
        <p:spPr>
          <a:xfrm>
            <a:off x="1470814" y="1831418"/>
            <a:ext cx="6072986" cy="95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515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3"/>
          <a:stretch/>
        </p:blipFill>
        <p:spPr>
          <a:xfrm>
            <a:off x="685800" y="1524000"/>
            <a:ext cx="7805530" cy="46710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ATTRI Porotypes</a:t>
            </a:r>
          </a:p>
        </p:txBody>
      </p:sp>
    </p:spTree>
    <p:extLst>
      <p:ext uri="{BB962C8B-B14F-4D97-AF65-F5344CB8AC3E}">
        <p14:creationId xmlns:p14="http://schemas.microsoft.com/office/powerpoint/2010/main" val="42664577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RITA_Template_rev_2">
  <a:themeElements>
    <a:clrScheme name="2_RITA_Template_rev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RITA_Template_rev_2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RITA_Template_rev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RITA_Template_rev_2">
  <a:themeElements>
    <a:clrScheme name="2_RITA_Template_rev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RITA_Template_rev_2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RITA_Template_rev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ITA_Template_rev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ITA_Template_rev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F2FA45B9E6514CBF92E702A75F0C75" ma:contentTypeVersion="6" ma:contentTypeDescription="Create a new document." ma:contentTypeScope="" ma:versionID="08efa0fdec77c35904ed5f04acde3f14">
  <xsd:schema xmlns:xsd="http://www.w3.org/2001/XMLSchema" xmlns:xs="http://www.w3.org/2001/XMLSchema" xmlns:p="http://schemas.microsoft.com/office/2006/metadata/properties" xmlns:ns2="695004c6-ce9b-48cc-937b-d5fe41afe699" targetNamespace="http://schemas.microsoft.com/office/2006/metadata/properties" ma:root="true" ma:fieldsID="f9ee984e2bd9bcbf5fcd318b49dedca9" ns2:_="">
    <xsd:import namespace="695004c6-ce9b-48cc-937b-d5fe41afe6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004c6-ce9b-48cc-937b-d5fe41afe6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CA8159-D5BE-447F-8A1D-2047C95FF643}">
  <ds:schemaRefs>
    <ds:schemaRef ds:uri="http://www.w3.org/XML/1998/namespace"/>
    <ds:schemaRef ds:uri="http://schemas.microsoft.com/office/2006/metadata/properties"/>
    <ds:schemaRef ds:uri="http://purl.org/dc/elements/1.1/"/>
    <ds:schemaRef ds:uri="695004c6-ce9b-48cc-937b-d5fe41afe699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437BB5-9547-48DD-9EB8-7F65EC56A3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7DA5AE-4FF9-4B9C-8DEE-FB56D2C935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5004c6-ce9b-48cc-937b-d5fe41afe6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36251</TotalTime>
  <Words>710</Words>
  <Application>Microsoft Office PowerPoint</Application>
  <PresentationFormat>On-screen Show (4:3)</PresentationFormat>
  <Paragraphs>134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 Unicode MS</vt:lpstr>
      <vt:lpstr>Arial</vt:lpstr>
      <vt:lpstr>Calibri</vt:lpstr>
      <vt:lpstr>Tahoma</vt:lpstr>
      <vt:lpstr>Wingdings</vt:lpstr>
      <vt:lpstr>Custom Design</vt:lpstr>
      <vt:lpstr>3_RITA_Template_rev_2</vt:lpstr>
      <vt:lpstr>6_RITA_Template_rev_2</vt:lpstr>
      <vt:lpstr>PowerPoint Presentation</vt:lpstr>
      <vt:lpstr>Trends</vt:lpstr>
      <vt:lpstr>The Challenge</vt:lpstr>
      <vt:lpstr>Impact of Transportation</vt:lpstr>
      <vt:lpstr>Layers of Complexity – User Needs</vt:lpstr>
      <vt:lpstr>PowerPoint Presentation</vt:lpstr>
      <vt:lpstr>The Complete Trip</vt:lpstr>
      <vt:lpstr>Prototype Areas of Focus and Consideration</vt:lpstr>
      <vt:lpstr>Current ATTRI Porotypes</vt:lpstr>
      <vt:lpstr>Current ATTRI Porotypes Continued</vt:lpstr>
      <vt:lpstr>Continue Your Involvement in ATTRI</vt:lpstr>
      <vt:lpstr>PowerPoint Presentation</vt:lpstr>
      <vt:lpstr>ATTRI USDOT Contacts</vt:lpstr>
    </vt:vector>
  </TitlesOfParts>
  <Company>RITA/BTS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 TRB ATTRI Workshop</dc:title>
  <dc:creator>Vann-Easton, Andrea [USA]</dc:creator>
  <cp:keywords>ATTRI</cp:keywords>
  <cp:lastModifiedBy>Murat Omay</cp:lastModifiedBy>
  <cp:revision>804</cp:revision>
  <cp:lastPrinted>2014-11-05T15:32:11Z</cp:lastPrinted>
  <dcterms:created xsi:type="dcterms:W3CDTF">2008-08-08T19:30:48Z</dcterms:created>
  <dcterms:modified xsi:type="dcterms:W3CDTF">2019-07-08T18:26:47Z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ContentTypeId">
    <vt:lpwstr>0x010100EDF2FA45B9E6514CBF92E702A75F0C75</vt:lpwstr>
  </property>
  <property fmtid="{D5CDD505-2E9C-101B-9397-08002B2CF9AE}" pid="4" name="Order">
    <vt:r8>100</vt:r8>
  </property>
</Properties>
</file>