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90" r:id="rId2"/>
    <p:sldId id="289" r:id="rId3"/>
    <p:sldId id="329" r:id="rId4"/>
    <p:sldId id="326" r:id="rId5"/>
    <p:sldId id="327" r:id="rId6"/>
    <p:sldId id="346" r:id="rId7"/>
    <p:sldId id="294" r:id="rId8"/>
    <p:sldId id="302" r:id="rId9"/>
    <p:sldId id="296" r:id="rId10"/>
    <p:sldId id="357" r:id="rId11"/>
    <p:sldId id="35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12"/>
    <p:restoredTop sz="55892"/>
  </p:normalViewPr>
  <p:slideViewPr>
    <p:cSldViewPr snapToGrid="0" snapToObjects="1">
      <p:cViewPr varScale="1">
        <p:scale>
          <a:sx n="57" d="100"/>
          <a:sy n="57" d="100"/>
        </p:scale>
        <p:origin x="2432" y="168"/>
      </p:cViewPr>
      <p:guideLst/>
    </p:cSldViewPr>
  </p:slideViewPr>
  <p:outlineViewPr>
    <p:cViewPr>
      <p:scale>
        <a:sx n="33" d="100"/>
        <a:sy n="33" d="100"/>
      </p:scale>
      <p:origin x="0" y="-14392"/>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0572397-26AD-F94F-ACDF-5A105CCC75D2}"/>
              </a:ext>
            </a:extLst>
          </p:cNvPr>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50DDD69-4134-4A4E-8C1D-A82080464EE3}"/>
              </a:ext>
            </a:extLst>
          </p:cNvPr>
          <p:cNvSpPr>
            <a:spLocks noGrp="1"/>
          </p:cNvSpPr>
          <p:nvPr>
            <p:ph type="dt" sz="quarter" idx="1"/>
          </p:nvPr>
        </p:nvSpPr>
        <p:spPr>
          <a:xfrm>
            <a:off x="3884613" y="1"/>
            <a:ext cx="2971800" cy="458788"/>
          </a:xfrm>
          <a:prstGeom prst="rect">
            <a:avLst/>
          </a:prstGeom>
        </p:spPr>
        <p:txBody>
          <a:bodyPr vert="horz" lIns="91440" tIns="45720" rIns="91440" bIns="45720" rtlCol="0"/>
          <a:lstStyle>
            <a:lvl1pPr algn="r">
              <a:defRPr sz="1200"/>
            </a:lvl1pPr>
          </a:lstStyle>
          <a:p>
            <a:fld id="{D93A84D5-75F2-BB45-9E19-28DAA674F603}" type="datetimeFigureOut">
              <a:rPr lang="en-US" smtClean="0"/>
              <a:t>7/12/19</a:t>
            </a:fld>
            <a:endParaRPr lang="en-US"/>
          </a:p>
        </p:txBody>
      </p:sp>
      <p:sp>
        <p:nvSpPr>
          <p:cNvPr id="4" name="Footer Placeholder 3">
            <a:extLst>
              <a:ext uri="{FF2B5EF4-FFF2-40B4-BE49-F238E27FC236}">
                <a16:creationId xmlns:a16="http://schemas.microsoft.com/office/drawing/2014/main" id="{8FB3F0CB-F46F-D349-B041-340AB390433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B23AA08-D55F-4E4B-8D07-07A1E3C8B17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A974EEB-2BCC-4A48-9D3F-C2D29EC7A996}" type="slidenum">
              <a:rPr lang="en-US" smtClean="0"/>
              <a:t>‹#›</a:t>
            </a:fld>
            <a:endParaRPr lang="en-US"/>
          </a:p>
        </p:txBody>
      </p:sp>
    </p:spTree>
    <p:extLst>
      <p:ext uri="{BB962C8B-B14F-4D97-AF65-F5344CB8AC3E}">
        <p14:creationId xmlns:p14="http://schemas.microsoft.com/office/powerpoint/2010/main" val="3540879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7184134C-56AE-A04C-BC90-A731CBD7B3A2}" type="datetimeFigureOut">
              <a:rPr lang="en-US" smtClean="0"/>
              <a:t>7/12/19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E005CD-9EAE-434C-9938-2F3ED782673C}" type="slidenum">
              <a:rPr lang="en-US" smtClean="0"/>
              <a:t>‹#›</a:t>
            </a:fld>
            <a:endParaRPr lang="en-US"/>
          </a:p>
        </p:txBody>
      </p:sp>
    </p:spTree>
    <p:extLst>
      <p:ext uri="{BB962C8B-B14F-4D97-AF65-F5344CB8AC3E}">
        <p14:creationId xmlns:p14="http://schemas.microsoft.com/office/powerpoint/2010/main" val="21860374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8" Type="http://schemas.openxmlformats.org/officeDocument/2006/relationships/hyperlink" Target="https://bit.ly/GreenliningAV" TargetMode="External"/><Relationship Id="rId13" Type="http://schemas.openxmlformats.org/officeDocument/2006/relationships/hyperlink" Target="https://www.its.dot.gov/research_areas/attri/index.htm" TargetMode="External"/><Relationship Id="rId3" Type="http://schemas.openxmlformats.org/officeDocument/2006/relationships/hyperlink" Target="https://bit.ly/DREDFav" TargetMode="External"/><Relationship Id="rId7" Type="http://schemas.openxmlformats.org/officeDocument/2006/relationships/hyperlink" Target="https://joinwewillride.org/" TargetMode="External"/><Relationship Id="rId12" Type="http://schemas.openxmlformats.org/officeDocument/2006/relationships/hyperlink" Target="https://www.transportation.gov/av/grants"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bit.ly/CCDAVPrinciples" TargetMode="External"/><Relationship Id="rId11" Type="http://schemas.openxmlformats.org/officeDocument/2006/relationships/hyperlink" Target="https://www.transportation.gov/AV" TargetMode="External"/><Relationship Id="rId5" Type="http://schemas.openxmlformats.org/officeDocument/2006/relationships/hyperlink" Target="https://bit.ly/NCDSelfDriving" TargetMode="External"/><Relationship Id="rId10" Type="http://schemas.openxmlformats.org/officeDocument/2006/relationships/hyperlink" Target="https://bit.ly/ODEPAVAccessReport" TargetMode="External"/><Relationship Id="rId4" Type="http://schemas.openxmlformats.org/officeDocument/2006/relationships/hyperlink" Target="https://bit.ly/RudermanAV" TargetMode="External"/><Relationship Id="rId9" Type="http://schemas.openxmlformats.org/officeDocument/2006/relationships/hyperlink" Target="https://bit.ly/ToRideBuses" TargetMode="External"/><Relationship Id="rId14" Type="http://schemas.openxmlformats.org/officeDocument/2006/relationships/hyperlink" Target="https://bit.ly/MODSandbox"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sfmta.com/sites/default/files/reports-and-documents/2017/11/final_guiding_principles_emst_factsheet.pdf"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michigan.gov/mdot/0,4616,7-151-9621_17216_86614---,00.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100" b="0" dirty="0"/>
          </a:p>
          <a:p>
            <a:pPr marL="171450" indent="-171450">
              <a:buFont typeface="Arial" panose="020B0604020202020204" pitchFamily="34" charset="0"/>
              <a:buChar char="•"/>
            </a:pPr>
            <a:endParaRPr lang="en-US" sz="1100" b="0" dirty="0"/>
          </a:p>
        </p:txBody>
      </p:sp>
      <p:sp>
        <p:nvSpPr>
          <p:cNvPr id="4" name="Slide Number Placeholder 3"/>
          <p:cNvSpPr>
            <a:spLocks noGrp="1"/>
          </p:cNvSpPr>
          <p:nvPr>
            <p:ph type="sldNum" sz="quarter" idx="10"/>
          </p:nvPr>
        </p:nvSpPr>
        <p:spPr/>
        <p:txBody>
          <a:bodyPr/>
          <a:lstStyle/>
          <a:p>
            <a:fld id="{C2CA6D7B-B313-604E-8D7F-8138A49FA9D9}" type="slidenum">
              <a:rPr lang="en-US" smtClean="0"/>
              <a:t>1</a:t>
            </a:fld>
            <a:endParaRPr lang="en-US"/>
          </a:p>
        </p:txBody>
      </p:sp>
    </p:spTree>
    <p:extLst>
      <p:ext uri="{BB962C8B-B14F-4D97-AF65-F5344CB8AC3E}">
        <p14:creationId xmlns:p14="http://schemas.microsoft.com/office/powerpoint/2010/main" val="2517687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Tree>
    <p:extLst>
      <p:ext uri="{BB962C8B-B14F-4D97-AF65-F5344CB8AC3E}">
        <p14:creationId xmlns:p14="http://schemas.microsoft.com/office/powerpoint/2010/main" val="1158513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Resources</a:t>
            </a:r>
          </a:p>
          <a:p>
            <a:endParaRPr lang="en-US" sz="2400" dirty="0"/>
          </a:p>
          <a:p>
            <a:r>
              <a:rPr lang="en-US" sz="2400" dirty="0"/>
              <a:t>DREDF Fully Accessible Vehicle Checklist &amp; Comments</a:t>
            </a:r>
          </a:p>
          <a:p>
            <a:r>
              <a:rPr lang="en-US" sz="2100" dirty="0">
                <a:hlinkClick r:id="rId3"/>
              </a:rPr>
              <a:t>https://bit.ly/DREDFav</a:t>
            </a:r>
            <a:endParaRPr lang="en-US" sz="2100" dirty="0"/>
          </a:p>
          <a:p>
            <a:endParaRPr lang="en-US" sz="2400" dirty="0"/>
          </a:p>
          <a:p>
            <a:r>
              <a:rPr lang="en-US" sz="2400" dirty="0"/>
              <a:t>Self-Driving Cars Ruderman Report</a:t>
            </a:r>
          </a:p>
          <a:p>
            <a:r>
              <a:rPr lang="en-US" sz="2400" dirty="0">
                <a:hlinkClick r:id="rId4"/>
              </a:rPr>
              <a:t>https://bit.ly/RudermanAV</a:t>
            </a:r>
            <a:endParaRPr lang="en-US" sz="2400" dirty="0"/>
          </a:p>
          <a:p>
            <a:endParaRPr lang="en-US" sz="2400" dirty="0"/>
          </a:p>
          <a:p>
            <a:r>
              <a:rPr lang="en-US" sz="2400" dirty="0"/>
              <a:t>NCD Report</a:t>
            </a:r>
          </a:p>
          <a:p>
            <a:r>
              <a:rPr lang="en-US" sz="2100" dirty="0">
                <a:hlinkClick r:id="rId5"/>
              </a:rPr>
              <a:t>https://bit.ly/NCDSelfDriving</a:t>
            </a:r>
            <a:r>
              <a:rPr lang="en-US" sz="2100" dirty="0"/>
              <a:t> </a:t>
            </a:r>
          </a:p>
          <a:p>
            <a:endParaRPr lang="en-US" sz="2100" dirty="0"/>
          </a:p>
          <a:p>
            <a:r>
              <a:rPr lang="en-US" sz="2100" dirty="0"/>
              <a:t>C</a:t>
            </a:r>
            <a:r>
              <a:rPr lang="en-US" sz="2400" dirty="0"/>
              <a:t>CD Transportation Task Force AV Principles</a:t>
            </a:r>
          </a:p>
          <a:p>
            <a:r>
              <a:rPr lang="en-US" sz="2100" dirty="0">
                <a:hlinkClick r:id="rId6"/>
              </a:rPr>
              <a:t>https://bit.ly/CCDAVPrinciples</a:t>
            </a:r>
            <a:endParaRPr lang="en-US" sz="2100" dirty="0"/>
          </a:p>
          <a:p>
            <a:endParaRPr lang="en-US" sz="2400" dirty="0"/>
          </a:p>
          <a:p>
            <a:r>
              <a:rPr lang="en-US" sz="2400" dirty="0"/>
              <a:t>We Will Ride Coalition</a:t>
            </a:r>
          </a:p>
          <a:p>
            <a:r>
              <a:rPr lang="en-US" sz="2100" dirty="0">
                <a:hlinkClick r:id="rId7"/>
              </a:rPr>
              <a:t>https://joinwewillride.org/</a:t>
            </a:r>
            <a:endParaRPr lang="en-US" sz="2100" dirty="0"/>
          </a:p>
          <a:p>
            <a:endParaRPr lang="en-US" sz="2400" dirty="0"/>
          </a:p>
          <a:p>
            <a:r>
              <a:rPr lang="en-US" sz="2400" dirty="0"/>
              <a:t>Greenling Institute: AV Heaven or Hell?</a:t>
            </a:r>
          </a:p>
          <a:p>
            <a:r>
              <a:rPr lang="en-US" sz="2100" dirty="0">
                <a:hlinkClick r:id="rId8"/>
              </a:rPr>
              <a:t>https://bit.ly/GreenliningAV</a:t>
            </a:r>
            <a:endParaRPr lang="en-US" sz="2100" dirty="0"/>
          </a:p>
          <a:p>
            <a:endParaRPr lang="en-US" sz="2400" dirty="0"/>
          </a:p>
          <a:p>
            <a:r>
              <a:rPr lang="en-US" sz="2400" dirty="0"/>
              <a:t>To Ride the Public’s Buses, The </a:t>
            </a:r>
            <a:r>
              <a:rPr lang="en-US" sz="2400" dirty="0" err="1"/>
              <a:t>Advocado</a:t>
            </a:r>
            <a:r>
              <a:rPr lang="en-US" sz="2400" dirty="0"/>
              <a:t> Press </a:t>
            </a:r>
          </a:p>
          <a:p>
            <a:r>
              <a:rPr lang="en-US" sz="2100" dirty="0">
                <a:hlinkClick r:id="rId9"/>
              </a:rPr>
              <a:t>https://bit.ly/ToRideBuses</a:t>
            </a:r>
            <a:endParaRPr lang="en-US" sz="2100" dirty="0"/>
          </a:p>
          <a:p>
            <a:endParaRPr lang="en-US" sz="2400" dirty="0"/>
          </a:p>
          <a:p>
            <a:r>
              <a:rPr lang="en-US" sz="2400" dirty="0"/>
              <a:t>USDOL ODEP AV Listening Session Report</a:t>
            </a:r>
          </a:p>
          <a:p>
            <a:r>
              <a:rPr lang="en-US" sz="2100" dirty="0">
                <a:hlinkClick r:id="rId10"/>
              </a:rPr>
              <a:t>https://bit.ly/</a:t>
            </a:r>
            <a:r>
              <a:rPr lang="en-US" sz="2100" dirty="0" err="1">
                <a:hlinkClick r:id="rId10"/>
              </a:rPr>
              <a:t>ODEPAVAccessRepor</a:t>
            </a:r>
            <a:r>
              <a:rPr lang="en-US" sz="2100" dirty="0" err="1"/>
              <a:t>t</a:t>
            </a:r>
            <a:endParaRPr lang="en-US" sz="2400" dirty="0"/>
          </a:p>
          <a:p>
            <a:endParaRPr lang="en-US" sz="2400" dirty="0"/>
          </a:p>
          <a:p>
            <a:r>
              <a:rPr lang="en-US" sz="2400" dirty="0"/>
              <a:t>USDOT Automated Vehicle Activities</a:t>
            </a:r>
          </a:p>
          <a:p>
            <a:r>
              <a:rPr lang="en-US" sz="2100" dirty="0">
                <a:hlinkClick r:id="rId11"/>
              </a:rPr>
              <a:t>https://www.transportation.gov/AV</a:t>
            </a:r>
            <a:r>
              <a:rPr lang="en-US" sz="2100" dirty="0"/>
              <a:t> </a:t>
            </a:r>
            <a:endParaRPr lang="en-US" sz="2400" dirty="0"/>
          </a:p>
          <a:p>
            <a:endParaRPr lang="en-US" sz="2400" dirty="0"/>
          </a:p>
          <a:p>
            <a:r>
              <a:rPr lang="en-US" sz="2400" dirty="0"/>
              <a:t>USDOT ADS Demonstration Grant (up to 60M)</a:t>
            </a:r>
          </a:p>
          <a:p>
            <a:r>
              <a:rPr lang="en-US" sz="2100" dirty="0">
                <a:hlinkClick r:id="rId12"/>
              </a:rPr>
              <a:t>https://www.transportation.gov/av/grants</a:t>
            </a:r>
            <a:endParaRPr lang="en-US" sz="2100" dirty="0"/>
          </a:p>
          <a:p>
            <a:endParaRPr lang="en-US" sz="2400" dirty="0"/>
          </a:p>
          <a:p>
            <a:r>
              <a:rPr lang="en-US" sz="2400" dirty="0"/>
              <a:t>Accessible Transportation Tech. Research Initiative (ATTRI)</a:t>
            </a:r>
          </a:p>
          <a:p>
            <a:r>
              <a:rPr lang="en-US" sz="2100" dirty="0">
                <a:hlinkClick r:id="rId13"/>
              </a:rPr>
              <a:t>https://www.its.dot.gov/research_areas/attri/index.htm</a:t>
            </a:r>
            <a:r>
              <a:rPr lang="en-US" sz="2400" dirty="0"/>
              <a:t>	</a:t>
            </a:r>
          </a:p>
          <a:p>
            <a:endParaRPr lang="en-US" sz="2400" dirty="0"/>
          </a:p>
          <a:p>
            <a:r>
              <a:rPr lang="en-US" sz="2400" dirty="0"/>
              <a:t>USDOT Mobility on Demand (MOD) Sandbox &amp; IMI Grants</a:t>
            </a:r>
          </a:p>
          <a:p>
            <a:r>
              <a:rPr lang="en-US" sz="2100" dirty="0">
                <a:hlinkClick r:id="rId14"/>
              </a:rPr>
              <a:t>https://bit.ly/MODSandbox</a:t>
            </a:r>
            <a:endParaRPr lang="en-US" sz="2400" dirty="0"/>
          </a:p>
          <a:p>
            <a:endParaRPr lang="en-US" dirty="0"/>
          </a:p>
          <a:p>
            <a:endParaRPr lang="en-US" dirty="0"/>
          </a:p>
        </p:txBody>
      </p:sp>
    </p:spTree>
    <p:extLst>
      <p:ext uri="{BB962C8B-B14F-4D97-AF65-F5344CB8AC3E}">
        <p14:creationId xmlns:p14="http://schemas.microsoft.com/office/powerpoint/2010/main" val="2690218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b="1" dirty="0">
                <a:solidFill>
                  <a:srgbClr val="C00000"/>
                </a:solidFill>
              </a:rPr>
              <a:t>ADA Findings</a:t>
            </a:r>
          </a:p>
          <a:p>
            <a:pPr lvl="1"/>
            <a:r>
              <a:rPr lang="en-US" dirty="0"/>
              <a:t>Disabilities in no way diminish a person’s right to fully participate in all aspects of society</a:t>
            </a:r>
          </a:p>
          <a:p>
            <a:pPr lvl="1"/>
            <a:r>
              <a:rPr lang="en-US" dirty="0"/>
              <a:t>Society has tended to isolate and segregate individuals with disabilities</a:t>
            </a:r>
          </a:p>
          <a:p>
            <a:pPr lvl="1"/>
            <a:r>
              <a:rPr lang="en-US" dirty="0"/>
              <a:t>[who] continually encounter various forms of discrimination, including … transportation barriers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The Americans with Disabilities Act (ADA)</a:t>
            </a:r>
            <a:r>
              <a:rPr lang="en-US" dirty="0"/>
              <a:t> became law in 1990. The ADA is a civil rights law that prohibits discrimination against individuals with disabilities in all areas of public life, including jobs, schools, transportation, and all public and private places that are open to the general public. The purpose of the law is to make sure that people with disabilities have the same rights and opportunities as everyone else. The ADA gives civil rights protections to individuals with disabilities similar to those provided to individuals on the basis of race, color, sex, national origin, age, and religion. It guarantees equal opportunity for individuals with disabilities in public accommodations, employment, transportation, state and local government services, and telecommunications. The ADA is divided into five titles (or sections) that relate to different areas of public life.</a:t>
            </a:r>
          </a:p>
          <a:p>
            <a:endParaRPr lang="en-US" dirty="0"/>
          </a:p>
        </p:txBody>
      </p:sp>
    </p:spTree>
    <p:extLst>
      <p:ext uri="{BB962C8B-B14F-4D97-AF65-F5344CB8AC3E}">
        <p14:creationId xmlns:p14="http://schemas.microsoft.com/office/powerpoint/2010/main" val="480977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Poor families tend to spend significantly higher percentages of their income on necessities like housing and transportation.</a:t>
            </a:r>
          </a:p>
          <a:p>
            <a:endParaRPr lang="en-US" dirty="0"/>
          </a:p>
        </p:txBody>
      </p:sp>
      <p:sp>
        <p:nvSpPr>
          <p:cNvPr id="4" name="Slide Number Placeholder 3"/>
          <p:cNvSpPr>
            <a:spLocks noGrp="1"/>
          </p:cNvSpPr>
          <p:nvPr>
            <p:ph type="sldNum" sz="quarter" idx="5"/>
          </p:nvPr>
        </p:nvSpPr>
        <p:spPr/>
        <p:txBody>
          <a:bodyPr/>
          <a:lstStyle/>
          <a:p>
            <a:fld id="{29E005CD-9EAE-434C-9938-2F3ED782673C}" type="slidenum">
              <a:rPr lang="en-US" smtClean="0"/>
              <a:t>3</a:t>
            </a:fld>
            <a:endParaRPr lang="en-US"/>
          </a:p>
        </p:txBody>
      </p:sp>
    </p:spTree>
    <p:extLst>
      <p:ext uri="{BB962C8B-B14F-4D97-AF65-F5344CB8AC3E}">
        <p14:creationId xmlns:p14="http://schemas.microsoft.com/office/powerpoint/2010/main" val="3961657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0" dirty="0"/>
              <a:t>Image description: aged photo of two ADAPT members in wheelchairs block a bus to demonstrate RTD's inaccessible buses on February 15, 1985. 2 men in suits walk by, one looks at the ADAPT members. </a:t>
            </a:r>
            <a:r>
              <a:rPr lang="en-US" sz="1200" kern="1200" dirty="0">
                <a:solidFill>
                  <a:schemeClr val="tx1"/>
                </a:solidFill>
                <a:effectLst/>
                <a:latin typeface="+mn-lt"/>
                <a:ea typeface="+mn-ea"/>
                <a:cs typeface="+mn-cs"/>
              </a:rPr>
              <a:t>ADAPT now known as </a:t>
            </a:r>
            <a:r>
              <a:rPr lang="en-US" dirty="0"/>
              <a:t>American Disabled for Attendant Programs Today was once known as the American Disabled for Accessible Public Transit. </a:t>
            </a:r>
            <a:r>
              <a:rPr lang="en-US" b="0" dirty="0"/>
              <a:t>Source: https://</a:t>
            </a:r>
            <a:r>
              <a:rPr lang="en-US" b="0" dirty="0" err="1"/>
              <a:t>history.denverlibrary.org</a:t>
            </a:r>
            <a:r>
              <a:rPr lang="en-US" b="0" dirty="0"/>
              <a:t>/news/we-will-ride-origin-disability-rights-movement-denver-0. </a:t>
            </a:r>
          </a:p>
          <a:p>
            <a:pPr marL="0" indent="0">
              <a:buFont typeface="+mj-lt"/>
              <a:buNone/>
            </a:pPr>
            <a:endParaRPr lang="en-US" dirty="0"/>
          </a:p>
        </p:txBody>
      </p:sp>
    </p:spTree>
    <p:extLst>
      <p:ext uri="{BB962C8B-B14F-4D97-AF65-F5344CB8AC3E}">
        <p14:creationId xmlns:p14="http://schemas.microsoft.com/office/powerpoint/2010/main" val="2366354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21659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CDR inaccessible sidewalk video</a:t>
            </a:r>
          </a:p>
          <a:p>
            <a:endParaRPr lang="en-US" dirty="0"/>
          </a:p>
          <a:p>
            <a:r>
              <a:rPr lang="en-US" dirty="0"/>
              <a:t>Rooted in Rights Transportation Initiative</a:t>
            </a:r>
          </a:p>
          <a:p>
            <a:endParaRPr lang="en-US" dirty="0"/>
          </a:p>
        </p:txBody>
      </p:sp>
      <p:sp>
        <p:nvSpPr>
          <p:cNvPr id="4" name="Slide Number Placeholder 3"/>
          <p:cNvSpPr>
            <a:spLocks noGrp="1"/>
          </p:cNvSpPr>
          <p:nvPr>
            <p:ph type="sldNum" sz="quarter" idx="5"/>
          </p:nvPr>
        </p:nvSpPr>
        <p:spPr/>
        <p:txBody>
          <a:bodyPr/>
          <a:lstStyle/>
          <a:p>
            <a:fld id="{29E005CD-9EAE-434C-9938-2F3ED782673C}" type="slidenum">
              <a:rPr lang="en-US" smtClean="0"/>
              <a:t>6</a:t>
            </a:fld>
            <a:endParaRPr lang="en-US"/>
          </a:p>
        </p:txBody>
      </p:sp>
    </p:spTree>
    <p:extLst>
      <p:ext uri="{BB962C8B-B14F-4D97-AF65-F5344CB8AC3E}">
        <p14:creationId xmlns:p14="http://schemas.microsoft.com/office/powerpoint/2010/main" val="3347283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Tree>
    <p:extLst>
      <p:ext uri="{BB962C8B-B14F-4D97-AF65-F5344CB8AC3E}">
        <p14:creationId xmlns:p14="http://schemas.microsoft.com/office/powerpoint/2010/main" val="940782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14832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t>Opportunities Resources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SFMTA Guiding Principles for Emerging Mobility Services and Technologies. </a:t>
            </a:r>
            <a:r>
              <a:rPr lang="en-US" sz="1200" dirty="0">
                <a:hlinkClick r:id="rId3"/>
              </a:rPr>
              <a:t>www.sfmta.com/sites/default/files/reports-and-documents/2017/11/final_guiding_principles_emst_factsheet.pdf</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$8M Michigan Mobility Challenge Grants and Stakeholder Meetings, May 2018. </a:t>
            </a:r>
            <a:r>
              <a:rPr lang="en-US" sz="1200" dirty="0">
                <a:hlinkClick r:id="rId4"/>
              </a:rPr>
              <a:t>https://www.michigan.gov/mdot/0,4616,7-151-9621_17216_86614---,00.html </a:t>
            </a:r>
            <a:endParaRPr lang="en-US" sz="1200" dirty="0"/>
          </a:p>
        </p:txBody>
      </p:sp>
    </p:spTree>
    <p:extLst>
      <p:ext uri="{BB962C8B-B14F-4D97-AF65-F5344CB8AC3E}">
        <p14:creationId xmlns:p14="http://schemas.microsoft.com/office/powerpoint/2010/main" val="4019028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FB739-1961-034B-9E21-558110511E2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03892B9-1B58-6542-A6C8-6009050AD2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EA7A313-140C-A24E-8EA7-5CFB2C31DEFD}"/>
              </a:ext>
            </a:extLst>
          </p:cNvPr>
          <p:cNvSpPr>
            <a:spLocks noGrp="1"/>
          </p:cNvSpPr>
          <p:nvPr>
            <p:ph type="dt" sz="half" idx="10"/>
          </p:nvPr>
        </p:nvSpPr>
        <p:spPr/>
        <p:txBody>
          <a:bodyPr/>
          <a:lstStyle/>
          <a:p>
            <a:fld id="{2240B899-96DC-7541-B924-89F02597D7BC}" type="datetimeFigureOut">
              <a:rPr lang="en-US" smtClean="0"/>
              <a:t>7/12/19</a:t>
            </a:fld>
            <a:endParaRPr lang="en-US"/>
          </a:p>
        </p:txBody>
      </p:sp>
      <p:sp>
        <p:nvSpPr>
          <p:cNvPr id="5" name="Footer Placeholder 4">
            <a:extLst>
              <a:ext uri="{FF2B5EF4-FFF2-40B4-BE49-F238E27FC236}">
                <a16:creationId xmlns:a16="http://schemas.microsoft.com/office/drawing/2014/main" id="{67CD41D0-AFF7-9243-8B79-79786BCBDF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B2770B-CEC0-194C-A4F4-85A2F29C97B7}"/>
              </a:ext>
            </a:extLst>
          </p:cNvPr>
          <p:cNvSpPr>
            <a:spLocks noGrp="1"/>
          </p:cNvSpPr>
          <p:nvPr>
            <p:ph type="sldNum" sz="quarter" idx="12"/>
          </p:nvPr>
        </p:nvSpPr>
        <p:spPr/>
        <p:txBody>
          <a:bodyPr/>
          <a:lstStyle/>
          <a:p>
            <a:fld id="{D1FE495B-A64F-BC42-8D36-7AA7E8842020}" type="slidenum">
              <a:rPr lang="en-US" smtClean="0"/>
              <a:t>‹#›</a:t>
            </a:fld>
            <a:endParaRPr lang="en-US"/>
          </a:p>
        </p:txBody>
      </p:sp>
    </p:spTree>
    <p:extLst>
      <p:ext uri="{BB962C8B-B14F-4D97-AF65-F5344CB8AC3E}">
        <p14:creationId xmlns:p14="http://schemas.microsoft.com/office/powerpoint/2010/main" val="2261998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D2701-DB1E-AB4A-8B6A-59D544ABD5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5A3AACC-6369-C746-8C32-7F3EA3EB678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DED7AE-FFC8-624C-A43F-44B82310B1ED}"/>
              </a:ext>
            </a:extLst>
          </p:cNvPr>
          <p:cNvSpPr>
            <a:spLocks noGrp="1"/>
          </p:cNvSpPr>
          <p:nvPr>
            <p:ph type="dt" sz="half" idx="10"/>
          </p:nvPr>
        </p:nvSpPr>
        <p:spPr/>
        <p:txBody>
          <a:bodyPr/>
          <a:lstStyle/>
          <a:p>
            <a:fld id="{2240B899-96DC-7541-B924-89F02597D7BC}" type="datetimeFigureOut">
              <a:rPr lang="en-US" smtClean="0"/>
              <a:t>7/12/19</a:t>
            </a:fld>
            <a:endParaRPr lang="en-US"/>
          </a:p>
        </p:txBody>
      </p:sp>
      <p:sp>
        <p:nvSpPr>
          <p:cNvPr id="5" name="Footer Placeholder 4">
            <a:extLst>
              <a:ext uri="{FF2B5EF4-FFF2-40B4-BE49-F238E27FC236}">
                <a16:creationId xmlns:a16="http://schemas.microsoft.com/office/drawing/2014/main" id="{B0B47E32-4FCB-7E4C-821D-DC5909C495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958609-A9DB-3140-A71E-EFDBFFE07C25}"/>
              </a:ext>
            </a:extLst>
          </p:cNvPr>
          <p:cNvSpPr>
            <a:spLocks noGrp="1"/>
          </p:cNvSpPr>
          <p:nvPr>
            <p:ph type="sldNum" sz="quarter" idx="12"/>
          </p:nvPr>
        </p:nvSpPr>
        <p:spPr/>
        <p:txBody>
          <a:bodyPr/>
          <a:lstStyle/>
          <a:p>
            <a:fld id="{D1FE495B-A64F-BC42-8D36-7AA7E8842020}" type="slidenum">
              <a:rPr lang="en-US" smtClean="0"/>
              <a:t>‹#›</a:t>
            </a:fld>
            <a:endParaRPr lang="en-US"/>
          </a:p>
        </p:txBody>
      </p:sp>
    </p:spTree>
    <p:extLst>
      <p:ext uri="{BB962C8B-B14F-4D97-AF65-F5344CB8AC3E}">
        <p14:creationId xmlns:p14="http://schemas.microsoft.com/office/powerpoint/2010/main" val="2632973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A986FC-925E-C146-A13D-5BB477B7A16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29674A-6DB3-D74F-B8DC-F195E1749A5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DD52B1-755A-7C4F-984E-CB8F5D0DF0CA}"/>
              </a:ext>
            </a:extLst>
          </p:cNvPr>
          <p:cNvSpPr>
            <a:spLocks noGrp="1"/>
          </p:cNvSpPr>
          <p:nvPr>
            <p:ph type="dt" sz="half" idx="10"/>
          </p:nvPr>
        </p:nvSpPr>
        <p:spPr/>
        <p:txBody>
          <a:bodyPr/>
          <a:lstStyle/>
          <a:p>
            <a:fld id="{2240B899-96DC-7541-B924-89F02597D7BC}" type="datetimeFigureOut">
              <a:rPr lang="en-US" smtClean="0"/>
              <a:t>7/12/19</a:t>
            </a:fld>
            <a:endParaRPr lang="en-US"/>
          </a:p>
        </p:txBody>
      </p:sp>
      <p:sp>
        <p:nvSpPr>
          <p:cNvPr id="5" name="Footer Placeholder 4">
            <a:extLst>
              <a:ext uri="{FF2B5EF4-FFF2-40B4-BE49-F238E27FC236}">
                <a16:creationId xmlns:a16="http://schemas.microsoft.com/office/drawing/2014/main" id="{C194BCBB-8DFC-E549-AFA6-8C10A16C32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3BB890-9B62-8943-8782-89A29F299153}"/>
              </a:ext>
            </a:extLst>
          </p:cNvPr>
          <p:cNvSpPr>
            <a:spLocks noGrp="1"/>
          </p:cNvSpPr>
          <p:nvPr>
            <p:ph type="sldNum" sz="quarter" idx="12"/>
          </p:nvPr>
        </p:nvSpPr>
        <p:spPr/>
        <p:txBody>
          <a:bodyPr/>
          <a:lstStyle/>
          <a:p>
            <a:fld id="{D1FE495B-A64F-BC42-8D36-7AA7E8842020}" type="slidenum">
              <a:rPr lang="en-US" smtClean="0"/>
              <a:t>‹#›</a:t>
            </a:fld>
            <a:endParaRPr lang="en-US"/>
          </a:p>
        </p:txBody>
      </p:sp>
    </p:spTree>
    <p:extLst>
      <p:ext uri="{BB962C8B-B14F-4D97-AF65-F5344CB8AC3E}">
        <p14:creationId xmlns:p14="http://schemas.microsoft.com/office/powerpoint/2010/main" val="3618788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98D55-5B8B-F74A-8134-E212B9E1E83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F5326B3-A7C4-414E-B651-61934B5997B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F424E-04F1-F548-A087-3E1BB0D5FC01}"/>
              </a:ext>
            </a:extLst>
          </p:cNvPr>
          <p:cNvSpPr>
            <a:spLocks noGrp="1"/>
          </p:cNvSpPr>
          <p:nvPr>
            <p:ph type="dt" sz="half" idx="10"/>
          </p:nvPr>
        </p:nvSpPr>
        <p:spPr/>
        <p:txBody>
          <a:bodyPr/>
          <a:lstStyle/>
          <a:p>
            <a:fld id="{2240B899-96DC-7541-B924-89F02597D7BC}" type="datetimeFigureOut">
              <a:rPr lang="en-US" smtClean="0"/>
              <a:t>7/12/19</a:t>
            </a:fld>
            <a:endParaRPr lang="en-US"/>
          </a:p>
        </p:txBody>
      </p:sp>
      <p:sp>
        <p:nvSpPr>
          <p:cNvPr id="5" name="Footer Placeholder 4">
            <a:extLst>
              <a:ext uri="{FF2B5EF4-FFF2-40B4-BE49-F238E27FC236}">
                <a16:creationId xmlns:a16="http://schemas.microsoft.com/office/drawing/2014/main" id="{69E7E101-A448-AB4D-8ECA-29D6062D68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374F7F-4A5E-3C43-982A-383AEF02FCAC}"/>
              </a:ext>
            </a:extLst>
          </p:cNvPr>
          <p:cNvSpPr>
            <a:spLocks noGrp="1"/>
          </p:cNvSpPr>
          <p:nvPr>
            <p:ph type="sldNum" sz="quarter" idx="12"/>
          </p:nvPr>
        </p:nvSpPr>
        <p:spPr/>
        <p:txBody>
          <a:bodyPr/>
          <a:lstStyle/>
          <a:p>
            <a:fld id="{D1FE495B-A64F-BC42-8D36-7AA7E8842020}" type="slidenum">
              <a:rPr lang="en-US" smtClean="0"/>
              <a:t>‹#›</a:t>
            </a:fld>
            <a:endParaRPr lang="en-US"/>
          </a:p>
        </p:txBody>
      </p:sp>
    </p:spTree>
    <p:extLst>
      <p:ext uri="{BB962C8B-B14F-4D97-AF65-F5344CB8AC3E}">
        <p14:creationId xmlns:p14="http://schemas.microsoft.com/office/powerpoint/2010/main" val="1894486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C5518-1B98-1447-8F91-4900E38FFE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68879CF-4AEC-5244-B372-0555AF9E2E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B3ECB61-5640-CC4C-9199-B7650B0FFF94}"/>
              </a:ext>
            </a:extLst>
          </p:cNvPr>
          <p:cNvSpPr>
            <a:spLocks noGrp="1"/>
          </p:cNvSpPr>
          <p:nvPr>
            <p:ph type="dt" sz="half" idx="10"/>
          </p:nvPr>
        </p:nvSpPr>
        <p:spPr/>
        <p:txBody>
          <a:bodyPr/>
          <a:lstStyle/>
          <a:p>
            <a:fld id="{2240B899-96DC-7541-B924-89F02597D7BC}" type="datetimeFigureOut">
              <a:rPr lang="en-US" smtClean="0"/>
              <a:t>7/12/19</a:t>
            </a:fld>
            <a:endParaRPr lang="en-US"/>
          </a:p>
        </p:txBody>
      </p:sp>
      <p:sp>
        <p:nvSpPr>
          <p:cNvPr id="5" name="Footer Placeholder 4">
            <a:extLst>
              <a:ext uri="{FF2B5EF4-FFF2-40B4-BE49-F238E27FC236}">
                <a16:creationId xmlns:a16="http://schemas.microsoft.com/office/drawing/2014/main" id="{F0D3CBCB-0D33-4744-AEDB-DC68557AF0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11C6D8-EA3E-2F4A-AFC8-9EE40364EAE1}"/>
              </a:ext>
            </a:extLst>
          </p:cNvPr>
          <p:cNvSpPr>
            <a:spLocks noGrp="1"/>
          </p:cNvSpPr>
          <p:nvPr>
            <p:ph type="sldNum" sz="quarter" idx="12"/>
          </p:nvPr>
        </p:nvSpPr>
        <p:spPr/>
        <p:txBody>
          <a:bodyPr/>
          <a:lstStyle/>
          <a:p>
            <a:fld id="{D1FE495B-A64F-BC42-8D36-7AA7E8842020}" type="slidenum">
              <a:rPr lang="en-US" smtClean="0"/>
              <a:t>‹#›</a:t>
            </a:fld>
            <a:endParaRPr lang="en-US"/>
          </a:p>
        </p:txBody>
      </p:sp>
    </p:spTree>
    <p:extLst>
      <p:ext uri="{BB962C8B-B14F-4D97-AF65-F5344CB8AC3E}">
        <p14:creationId xmlns:p14="http://schemas.microsoft.com/office/powerpoint/2010/main" val="693939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691F0-14A3-B64C-90BB-7B64505A07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8E5293-0FE4-A246-A564-94CF5C24C5A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B8CCDB-C046-CA4D-8A75-D16E1F6912F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B6611B0-3D32-1248-A77E-50B32784D7F4}"/>
              </a:ext>
            </a:extLst>
          </p:cNvPr>
          <p:cNvSpPr>
            <a:spLocks noGrp="1"/>
          </p:cNvSpPr>
          <p:nvPr>
            <p:ph type="dt" sz="half" idx="10"/>
          </p:nvPr>
        </p:nvSpPr>
        <p:spPr/>
        <p:txBody>
          <a:bodyPr/>
          <a:lstStyle/>
          <a:p>
            <a:fld id="{2240B899-96DC-7541-B924-89F02597D7BC}" type="datetimeFigureOut">
              <a:rPr lang="en-US" smtClean="0"/>
              <a:t>7/12/19</a:t>
            </a:fld>
            <a:endParaRPr lang="en-US"/>
          </a:p>
        </p:txBody>
      </p:sp>
      <p:sp>
        <p:nvSpPr>
          <p:cNvPr id="6" name="Footer Placeholder 5">
            <a:extLst>
              <a:ext uri="{FF2B5EF4-FFF2-40B4-BE49-F238E27FC236}">
                <a16:creationId xmlns:a16="http://schemas.microsoft.com/office/drawing/2014/main" id="{8F27C434-2509-5842-9E79-F9093B6E98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224A5C-E915-0042-9D2E-3F0DC0EBFF10}"/>
              </a:ext>
            </a:extLst>
          </p:cNvPr>
          <p:cNvSpPr>
            <a:spLocks noGrp="1"/>
          </p:cNvSpPr>
          <p:nvPr>
            <p:ph type="sldNum" sz="quarter" idx="12"/>
          </p:nvPr>
        </p:nvSpPr>
        <p:spPr/>
        <p:txBody>
          <a:bodyPr/>
          <a:lstStyle/>
          <a:p>
            <a:fld id="{D1FE495B-A64F-BC42-8D36-7AA7E8842020}" type="slidenum">
              <a:rPr lang="en-US" smtClean="0"/>
              <a:t>‹#›</a:t>
            </a:fld>
            <a:endParaRPr lang="en-US"/>
          </a:p>
        </p:txBody>
      </p:sp>
    </p:spTree>
    <p:extLst>
      <p:ext uri="{BB962C8B-B14F-4D97-AF65-F5344CB8AC3E}">
        <p14:creationId xmlns:p14="http://schemas.microsoft.com/office/powerpoint/2010/main" val="1561409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C35B1-BAF2-714B-AC2E-773E266CC8A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38E8CCD-CDDE-904A-8D44-94AFECE033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EAE8CD2-0193-7E43-B1F3-4A25C54CADB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250C10-DE87-3748-9A3F-7B4C6415DC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BA2785B-6673-114D-B81D-F2F3D1982D6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C7D37D5-E51C-4D46-94C6-83F42E732782}"/>
              </a:ext>
            </a:extLst>
          </p:cNvPr>
          <p:cNvSpPr>
            <a:spLocks noGrp="1"/>
          </p:cNvSpPr>
          <p:nvPr>
            <p:ph type="dt" sz="half" idx="10"/>
          </p:nvPr>
        </p:nvSpPr>
        <p:spPr/>
        <p:txBody>
          <a:bodyPr/>
          <a:lstStyle/>
          <a:p>
            <a:fld id="{2240B899-96DC-7541-B924-89F02597D7BC}" type="datetimeFigureOut">
              <a:rPr lang="en-US" smtClean="0"/>
              <a:t>7/12/19</a:t>
            </a:fld>
            <a:endParaRPr lang="en-US"/>
          </a:p>
        </p:txBody>
      </p:sp>
      <p:sp>
        <p:nvSpPr>
          <p:cNvPr id="8" name="Footer Placeholder 7">
            <a:extLst>
              <a:ext uri="{FF2B5EF4-FFF2-40B4-BE49-F238E27FC236}">
                <a16:creationId xmlns:a16="http://schemas.microsoft.com/office/drawing/2014/main" id="{2BCC3CEA-9C7A-CC4D-BE50-B74DCD3A62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A31C00B-8000-F346-B496-3E4D8DBDD4A8}"/>
              </a:ext>
            </a:extLst>
          </p:cNvPr>
          <p:cNvSpPr>
            <a:spLocks noGrp="1"/>
          </p:cNvSpPr>
          <p:nvPr>
            <p:ph type="sldNum" sz="quarter" idx="12"/>
          </p:nvPr>
        </p:nvSpPr>
        <p:spPr/>
        <p:txBody>
          <a:bodyPr/>
          <a:lstStyle/>
          <a:p>
            <a:fld id="{D1FE495B-A64F-BC42-8D36-7AA7E8842020}" type="slidenum">
              <a:rPr lang="en-US" smtClean="0"/>
              <a:t>‹#›</a:t>
            </a:fld>
            <a:endParaRPr lang="en-US"/>
          </a:p>
        </p:txBody>
      </p:sp>
    </p:spTree>
    <p:extLst>
      <p:ext uri="{BB962C8B-B14F-4D97-AF65-F5344CB8AC3E}">
        <p14:creationId xmlns:p14="http://schemas.microsoft.com/office/powerpoint/2010/main" val="4020285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BFA16-693F-784E-AA1C-26336615BE8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75A7CAD-54EE-E848-9540-01BCE0102CEE}"/>
              </a:ext>
            </a:extLst>
          </p:cNvPr>
          <p:cNvSpPr>
            <a:spLocks noGrp="1"/>
          </p:cNvSpPr>
          <p:nvPr>
            <p:ph type="dt" sz="half" idx="10"/>
          </p:nvPr>
        </p:nvSpPr>
        <p:spPr/>
        <p:txBody>
          <a:bodyPr/>
          <a:lstStyle/>
          <a:p>
            <a:fld id="{2240B899-96DC-7541-B924-89F02597D7BC}" type="datetimeFigureOut">
              <a:rPr lang="en-US" smtClean="0"/>
              <a:t>7/12/19</a:t>
            </a:fld>
            <a:endParaRPr lang="en-US"/>
          </a:p>
        </p:txBody>
      </p:sp>
      <p:sp>
        <p:nvSpPr>
          <p:cNvPr id="4" name="Footer Placeholder 3">
            <a:extLst>
              <a:ext uri="{FF2B5EF4-FFF2-40B4-BE49-F238E27FC236}">
                <a16:creationId xmlns:a16="http://schemas.microsoft.com/office/drawing/2014/main" id="{0F020972-2C69-044A-BC37-F7689F94725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6665A3-72C5-D449-8E00-C6F64A505F30}"/>
              </a:ext>
            </a:extLst>
          </p:cNvPr>
          <p:cNvSpPr>
            <a:spLocks noGrp="1"/>
          </p:cNvSpPr>
          <p:nvPr>
            <p:ph type="sldNum" sz="quarter" idx="12"/>
          </p:nvPr>
        </p:nvSpPr>
        <p:spPr/>
        <p:txBody>
          <a:bodyPr/>
          <a:lstStyle/>
          <a:p>
            <a:fld id="{D1FE495B-A64F-BC42-8D36-7AA7E8842020}" type="slidenum">
              <a:rPr lang="en-US" smtClean="0"/>
              <a:t>‹#›</a:t>
            </a:fld>
            <a:endParaRPr lang="en-US"/>
          </a:p>
        </p:txBody>
      </p:sp>
    </p:spTree>
    <p:extLst>
      <p:ext uri="{BB962C8B-B14F-4D97-AF65-F5344CB8AC3E}">
        <p14:creationId xmlns:p14="http://schemas.microsoft.com/office/powerpoint/2010/main" val="1219029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FB5008-AE07-F14C-8F48-E6DF0DDD37BB}"/>
              </a:ext>
            </a:extLst>
          </p:cNvPr>
          <p:cNvSpPr>
            <a:spLocks noGrp="1"/>
          </p:cNvSpPr>
          <p:nvPr>
            <p:ph type="dt" sz="half" idx="10"/>
          </p:nvPr>
        </p:nvSpPr>
        <p:spPr/>
        <p:txBody>
          <a:bodyPr/>
          <a:lstStyle/>
          <a:p>
            <a:fld id="{2240B899-96DC-7541-B924-89F02597D7BC}" type="datetimeFigureOut">
              <a:rPr lang="en-US" smtClean="0"/>
              <a:t>7/12/19</a:t>
            </a:fld>
            <a:endParaRPr lang="en-US"/>
          </a:p>
        </p:txBody>
      </p:sp>
      <p:sp>
        <p:nvSpPr>
          <p:cNvPr id="3" name="Footer Placeholder 2">
            <a:extLst>
              <a:ext uri="{FF2B5EF4-FFF2-40B4-BE49-F238E27FC236}">
                <a16:creationId xmlns:a16="http://schemas.microsoft.com/office/drawing/2014/main" id="{A83FA3CB-2B4C-B847-814D-AFAFB4797E2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5478AF2-6F00-874C-8ABB-A68166146E4E}"/>
              </a:ext>
            </a:extLst>
          </p:cNvPr>
          <p:cNvSpPr>
            <a:spLocks noGrp="1"/>
          </p:cNvSpPr>
          <p:nvPr>
            <p:ph type="sldNum" sz="quarter" idx="12"/>
          </p:nvPr>
        </p:nvSpPr>
        <p:spPr/>
        <p:txBody>
          <a:bodyPr/>
          <a:lstStyle/>
          <a:p>
            <a:fld id="{D1FE495B-A64F-BC42-8D36-7AA7E8842020}" type="slidenum">
              <a:rPr lang="en-US" smtClean="0"/>
              <a:t>‹#›</a:t>
            </a:fld>
            <a:endParaRPr lang="en-US"/>
          </a:p>
        </p:txBody>
      </p:sp>
    </p:spTree>
    <p:extLst>
      <p:ext uri="{BB962C8B-B14F-4D97-AF65-F5344CB8AC3E}">
        <p14:creationId xmlns:p14="http://schemas.microsoft.com/office/powerpoint/2010/main" val="893935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F73B2-1B30-9C47-8904-2F0B837326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0203235-89F4-EE40-B888-13A4160A9F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6C87EB-5738-F74B-9C8D-5D0D838E6B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0938FA7-FCA4-FC46-8DB1-BC3D1A549D6E}"/>
              </a:ext>
            </a:extLst>
          </p:cNvPr>
          <p:cNvSpPr>
            <a:spLocks noGrp="1"/>
          </p:cNvSpPr>
          <p:nvPr>
            <p:ph type="dt" sz="half" idx="10"/>
          </p:nvPr>
        </p:nvSpPr>
        <p:spPr/>
        <p:txBody>
          <a:bodyPr/>
          <a:lstStyle/>
          <a:p>
            <a:fld id="{2240B899-96DC-7541-B924-89F02597D7BC}" type="datetimeFigureOut">
              <a:rPr lang="en-US" smtClean="0"/>
              <a:t>7/12/19</a:t>
            </a:fld>
            <a:endParaRPr lang="en-US"/>
          </a:p>
        </p:txBody>
      </p:sp>
      <p:sp>
        <p:nvSpPr>
          <p:cNvPr id="6" name="Footer Placeholder 5">
            <a:extLst>
              <a:ext uri="{FF2B5EF4-FFF2-40B4-BE49-F238E27FC236}">
                <a16:creationId xmlns:a16="http://schemas.microsoft.com/office/drawing/2014/main" id="{33F50CE8-92C6-2740-A75D-B24DF43A67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78EFD9-B6A7-3143-8EDB-9E10F9177B8A}"/>
              </a:ext>
            </a:extLst>
          </p:cNvPr>
          <p:cNvSpPr>
            <a:spLocks noGrp="1"/>
          </p:cNvSpPr>
          <p:nvPr>
            <p:ph type="sldNum" sz="quarter" idx="12"/>
          </p:nvPr>
        </p:nvSpPr>
        <p:spPr/>
        <p:txBody>
          <a:bodyPr/>
          <a:lstStyle/>
          <a:p>
            <a:fld id="{D1FE495B-A64F-BC42-8D36-7AA7E8842020}" type="slidenum">
              <a:rPr lang="en-US" smtClean="0"/>
              <a:t>‹#›</a:t>
            </a:fld>
            <a:endParaRPr lang="en-US"/>
          </a:p>
        </p:txBody>
      </p:sp>
    </p:spTree>
    <p:extLst>
      <p:ext uri="{BB962C8B-B14F-4D97-AF65-F5344CB8AC3E}">
        <p14:creationId xmlns:p14="http://schemas.microsoft.com/office/powerpoint/2010/main" val="2297507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13235-4D06-3041-B0AD-92E124C6DC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718C1B9-56B3-D444-AE07-2B6FAB5EE4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55E8DAE-994E-414E-89E5-AD6A0EDFD0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6BE97D4-E325-544E-A790-02E5372A5BFF}"/>
              </a:ext>
            </a:extLst>
          </p:cNvPr>
          <p:cNvSpPr>
            <a:spLocks noGrp="1"/>
          </p:cNvSpPr>
          <p:nvPr>
            <p:ph type="dt" sz="half" idx="10"/>
          </p:nvPr>
        </p:nvSpPr>
        <p:spPr/>
        <p:txBody>
          <a:bodyPr/>
          <a:lstStyle/>
          <a:p>
            <a:fld id="{2240B899-96DC-7541-B924-89F02597D7BC}" type="datetimeFigureOut">
              <a:rPr lang="en-US" smtClean="0"/>
              <a:t>7/12/19</a:t>
            </a:fld>
            <a:endParaRPr lang="en-US"/>
          </a:p>
        </p:txBody>
      </p:sp>
      <p:sp>
        <p:nvSpPr>
          <p:cNvPr id="6" name="Footer Placeholder 5">
            <a:extLst>
              <a:ext uri="{FF2B5EF4-FFF2-40B4-BE49-F238E27FC236}">
                <a16:creationId xmlns:a16="http://schemas.microsoft.com/office/drawing/2014/main" id="{3D12D968-1BDC-E94F-87C3-8ACD5F2504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BE1261-5D62-BD48-83A5-4BD44ADC4042}"/>
              </a:ext>
            </a:extLst>
          </p:cNvPr>
          <p:cNvSpPr>
            <a:spLocks noGrp="1"/>
          </p:cNvSpPr>
          <p:nvPr>
            <p:ph type="sldNum" sz="quarter" idx="12"/>
          </p:nvPr>
        </p:nvSpPr>
        <p:spPr/>
        <p:txBody>
          <a:bodyPr/>
          <a:lstStyle/>
          <a:p>
            <a:fld id="{D1FE495B-A64F-BC42-8D36-7AA7E8842020}" type="slidenum">
              <a:rPr lang="en-US" smtClean="0"/>
              <a:t>‹#›</a:t>
            </a:fld>
            <a:endParaRPr lang="en-US"/>
          </a:p>
        </p:txBody>
      </p:sp>
    </p:spTree>
    <p:extLst>
      <p:ext uri="{BB962C8B-B14F-4D97-AF65-F5344CB8AC3E}">
        <p14:creationId xmlns:p14="http://schemas.microsoft.com/office/powerpoint/2010/main" val="3769313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FD85A0-5773-2444-AB4A-F455117458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27CEE29-F3AF-704D-B392-DBCA5C83B8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F6A27E-433D-4741-AD7A-F4BE360D25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0B899-96DC-7541-B924-89F02597D7BC}" type="datetimeFigureOut">
              <a:rPr lang="en-US" smtClean="0"/>
              <a:t>7/12/19</a:t>
            </a:fld>
            <a:endParaRPr lang="en-US"/>
          </a:p>
        </p:txBody>
      </p:sp>
      <p:sp>
        <p:nvSpPr>
          <p:cNvPr id="5" name="Footer Placeholder 4">
            <a:extLst>
              <a:ext uri="{FF2B5EF4-FFF2-40B4-BE49-F238E27FC236}">
                <a16:creationId xmlns:a16="http://schemas.microsoft.com/office/drawing/2014/main" id="{F22D438B-1AEA-C442-AFCD-947F974839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F0A6669-A4E9-F544-90F3-CF05DB9384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FE495B-A64F-BC42-8D36-7AA7E8842020}" type="slidenum">
              <a:rPr lang="en-US" smtClean="0"/>
              <a:t>‹#›</a:t>
            </a:fld>
            <a:endParaRPr lang="en-US"/>
          </a:p>
        </p:txBody>
      </p:sp>
    </p:spTree>
    <p:extLst>
      <p:ext uri="{BB962C8B-B14F-4D97-AF65-F5344CB8AC3E}">
        <p14:creationId xmlns:p14="http://schemas.microsoft.com/office/powerpoint/2010/main" val="120457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ctyson@dredf.or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5ACC0-40E0-3C4C-983E-1E25384F853D}"/>
              </a:ext>
            </a:extLst>
          </p:cNvPr>
          <p:cNvSpPr>
            <a:spLocks noGrp="1"/>
          </p:cNvSpPr>
          <p:nvPr>
            <p:ph type="ctrTitle"/>
          </p:nvPr>
        </p:nvSpPr>
        <p:spPr>
          <a:xfrm>
            <a:off x="557561" y="356840"/>
            <a:ext cx="11307337" cy="2542478"/>
          </a:xfrm>
        </p:spPr>
        <p:txBody>
          <a:bodyPr>
            <a:normAutofit/>
          </a:bodyPr>
          <a:lstStyle/>
          <a:p>
            <a:r>
              <a:rPr lang="en-US" b="1" dirty="0">
                <a:solidFill>
                  <a:srgbClr val="C00000"/>
                </a:solidFill>
              </a:rPr>
              <a:t> </a:t>
            </a:r>
            <a:r>
              <a:rPr lang="en-US" sz="5400" b="1" dirty="0">
                <a:solidFill>
                  <a:srgbClr val="C00000"/>
                </a:solidFill>
              </a:rPr>
              <a:t>Autonomous Vehicles</a:t>
            </a:r>
            <a:br>
              <a:rPr lang="en-US" sz="4000" b="1" dirty="0"/>
            </a:br>
            <a:br>
              <a:rPr lang="en-US" sz="4000" b="1" dirty="0"/>
            </a:br>
            <a:r>
              <a:rPr lang="en-US" sz="3200" b="1" i="1" dirty="0">
                <a:solidFill>
                  <a:srgbClr val="C00000"/>
                </a:solidFill>
              </a:rPr>
              <a:t>Upholding the Promise, Reimagining Mobility</a:t>
            </a:r>
            <a:endParaRPr lang="en-US" sz="3200" i="1" dirty="0">
              <a:solidFill>
                <a:srgbClr val="C00000"/>
              </a:solidFill>
            </a:endParaRPr>
          </a:p>
        </p:txBody>
      </p:sp>
      <p:sp>
        <p:nvSpPr>
          <p:cNvPr id="3" name="Subtitle 2">
            <a:extLst>
              <a:ext uri="{FF2B5EF4-FFF2-40B4-BE49-F238E27FC236}">
                <a16:creationId xmlns:a16="http://schemas.microsoft.com/office/drawing/2014/main" id="{56E233E2-B55E-BE43-8643-97420160BF5A}"/>
              </a:ext>
            </a:extLst>
          </p:cNvPr>
          <p:cNvSpPr>
            <a:spLocks noGrp="1"/>
          </p:cNvSpPr>
          <p:nvPr>
            <p:ph type="subTitle" idx="1"/>
          </p:nvPr>
        </p:nvSpPr>
        <p:spPr>
          <a:xfrm>
            <a:off x="1524000" y="3602037"/>
            <a:ext cx="9471102" cy="2218899"/>
          </a:xfrm>
        </p:spPr>
        <p:txBody>
          <a:bodyPr>
            <a:normAutofit fontScale="92500" lnSpcReduction="10000"/>
          </a:bodyPr>
          <a:lstStyle/>
          <a:p>
            <a:r>
              <a:rPr lang="en-US" sz="2600" dirty="0"/>
              <a:t>Alliance of Automobile Manufacturers Accessibility Workshop Series</a:t>
            </a:r>
          </a:p>
          <a:p>
            <a:r>
              <a:rPr lang="en-US" sz="2600" dirty="0"/>
              <a:t>July 19, 2019</a:t>
            </a:r>
            <a:endParaRPr lang="en-US" sz="2600" b="1" dirty="0"/>
          </a:p>
          <a:p>
            <a:endParaRPr lang="en-US" dirty="0"/>
          </a:p>
          <a:p>
            <a:r>
              <a:rPr lang="en-US" sz="3000" dirty="0"/>
              <a:t>Carol Tyson, Disability Rights Education &amp; Defense Fund (DREDF</a:t>
            </a:r>
            <a:r>
              <a:rPr lang="en-US" sz="3000" dirty="0">
                <a:solidFill>
                  <a:srgbClr val="C00000"/>
                </a:solidFill>
              </a:rPr>
              <a:t>)</a:t>
            </a:r>
          </a:p>
          <a:p>
            <a:r>
              <a:rPr lang="en-US" dirty="0"/>
              <a:t>Government Affairs Liaison</a:t>
            </a:r>
          </a:p>
        </p:txBody>
      </p:sp>
      <p:pic>
        <p:nvPicPr>
          <p:cNvPr id="5" name="Content Placeholder 4" descr="DREDF formated in dark red capital letters. A line of dots curves from the bottom of the R, underneath the E and D, resting next to the F. " title="DREDF Logo">
            <a:extLst>
              <a:ext uri="{FF2B5EF4-FFF2-40B4-BE49-F238E27FC236}">
                <a16:creationId xmlns:a16="http://schemas.microsoft.com/office/drawing/2014/main" id="{687D141B-796F-6D4C-A350-FF83240F28BF}"/>
              </a:ext>
            </a:extLst>
          </p:cNvPr>
          <p:cNvPicPr>
            <a:picLocks noChangeAspect="1"/>
          </p:cNvPicPr>
          <p:nvPr/>
        </p:nvPicPr>
        <p:blipFill>
          <a:blip r:embed="rId3"/>
          <a:stretch>
            <a:fillRect/>
          </a:stretch>
        </p:blipFill>
        <p:spPr>
          <a:xfrm>
            <a:off x="10103840" y="5567518"/>
            <a:ext cx="1384300" cy="711200"/>
          </a:xfrm>
          <a:prstGeom prst="rect">
            <a:avLst/>
          </a:prstGeom>
        </p:spPr>
      </p:pic>
    </p:spTree>
    <p:extLst>
      <p:ext uri="{BB962C8B-B14F-4D97-AF65-F5344CB8AC3E}">
        <p14:creationId xmlns:p14="http://schemas.microsoft.com/office/powerpoint/2010/main" val="297301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63622-6942-FE4F-8EB3-E9F38D78830F}"/>
              </a:ext>
            </a:extLst>
          </p:cNvPr>
          <p:cNvSpPr>
            <a:spLocks noGrp="1"/>
          </p:cNvSpPr>
          <p:nvPr>
            <p:ph type="title"/>
          </p:nvPr>
        </p:nvSpPr>
        <p:spPr/>
        <p:txBody>
          <a:bodyPr>
            <a:normAutofit/>
          </a:bodyPr>
          <a:lstStyle/>
          <a:p>
            <a:r>
              <a:rPr lang="en-US" dirty="0"/>
              <a:t>Opportunities to Reimagine Mobility Today</a:t>
            </a:r>
          </a:p>
        </p:txBody>
      </p:sp>
      <p:sp>
        <p:nvSpPr>
          <p:cNvPr id="3" name="Content Placeholder 2">
            <a:extLst>
              <a:ext uri="{FF2B5EF4-FFF2-40B4-BE49-F238E27FC236}">
                <a16:creationId xmlns:a16="http://schemas.microsoft.com/office/drawing/2014/main" id="{CA136670-876F-AE42-B354-9BC716FC3795}"/>
              </a:ext>
            </a:extLst>
          </p:cNvPr>
          <p:cNvSpPr>
            <a:spLocks noGrp="1"/>
          </p:cNvSpPr>
          <p:nvPr>
            <p:ph idx="1"/>
          </p:nvPr>
        </p:nvSpPr>
        <p:spPr>
          <a:xfrm>
            <a:off x="838201" y="1690689"/>
            <a:ext cx="10649940" cy="4878433"/>
          </a:xfrm>
        </p:spPr>
        <p:txBody>
          <a:bodyPr>
            <a:normAutofit/>
          </a:bodyPr>
          <a:lstStyle/>
          <a:p>
            <a:pPr marL="0" indent="0">
              <a:buNone/>
            </a:pPr>
            <a:r>
              <a:rPr lang="en-US" dirty="0">
                <a:solidFill>
                  <a:srgbClr val="C00000"/>
                </a:solidFill>
              </a:rPr>
              <a:t>OEMs, Advocates, Government Reps, Industry Allies …  </a:t>
            </a:r>
          </a:p>
          <a:p>
            <a:pPr lvl="1"/>
            <a:endParaRPr lang="en-US" sz="900" dirty="0"/>
          </a:p>
          <a:p>
            <a:pPr lvl="1">
              <a:spcAft>
                <a:spcPts val="600"/>
              </a:spcAft>
            </a:pPr>
            <a:r>
              <a:rPr lang="en-US" sz="2800" dirty="0"/>
              <a:t>To uphold the promise we need to work together</a:t>
            </a:r>
          </a:p>
          <a:p>
            <a:pPr lvl="1">
              <a:spcAft>
                <a:spcPts val="600"/>
              </a:spcAft>
            </a:pPr>
            <a:r>
              <a:rPr lang="en-US" sz="2800" dirty="0"/>
              <a:t>Don’t be afraid to ask questions, and speak honestly</a:t>
            </a:r>
          </a:p>
          <a:p>
            <a:pPr lvl="1">
              <a:spcAft>
                <a:spcPts val="600"/>
              </a:spcAft>
            </a:pPr>
            <a:r>
              <a:rPr lang="en-US" sz="2800" dirty="0"/>
              <a:t>Share dreams, concerns, perceived barriers, and needs</a:t>
            </a:r>
          </a:p>
          <a:p>
            <a:pPr lvl="1">
              <a:spcAft>
                <a:spcPts val="600"/>
              </a:spcAft>
            </a:pPr>
            <a:r>
              <a:rPr lang="en-US" sz="2800" dirty="0"/>
              <a:t>Identify how we can support each other</a:t>
            </a:r>
          </a:p>
          <a:p>
            <a:pPr lvl="1">
              <a:spcAft>
                <a:spcPts val="600"/>
              </a:spcAft>
            </a:pPr>
            <a:r>
              <a:rPr lang="en-US" sz="2800" dirty="0"/>
              <a:t>Actively listen </a:t>
            </a:r>
          </a:p>
          <a:p>
            <a:pPr lvl="1">
              <a:spcAft>
                <a:spcPts val="600"/>
              </a:spcAft>
            </a:pPr>
            <a:r>
              <a:rPr lang="en-US" sz="2800" dirty="0"/>
              <a:t>Bring your expertise, institutional knowledge, daily experience, and your imagination to the discussions </a:t>
            </a:r>
          </a:p>
          <a:p>
            <a:pPr lvl="1"/>
            <a:endParaRPr lang="en-US" sz="2800" dirty="0"/>
          </a:p>
          <a:p>
            <a:endParaRPr lang="en-US" dirty="0"/>
          </a:p>
        </p:txBody>
      </p:sp>
      <p:pic>
        <p:nvPicPr>
          <p:cNvPr id="4" name="Content Placeholder 4" descr="DREDF formated in dark red capital letters. A line of dots curves from the bottom of the R, underneath the E and D, resting next to the F. " hidden="1" title="DREDF Logo">
            <a:extLst>
              <a:ext uri="{FF2B5EF4-FFF2-40B4-BE49-F238E27FC236}">
                <a16:creationId xmlns:a16="http://schemas.microsoft.com/office/drawing/2014/main" id="{D3B256FE-96F2-FC4A-8ACA-D46617C97949}"/>
              </a:ext>
            </a:extLst>
          </p:cNvPr>
          <p:cNvPicPr>
            <a:picLocks noChangeAspect="1"/>
          </p:cNvPicPr>
          <p:nvPr/>
        </p:nvPicPr>
        <p:blipFill>
          <a:blip r:embed="rId3"/>
          <a:stretch>
            <a:fillRect/>
          </a:stretch>
        </p:blipFill>
        <p:spPr>
          <a:xfrm>
            <a:off x="10103841" y="5567519"/>
            <a:ext cx="1384300" cy="711200"/>
          </a:xfrm>
          <a:prstGeom prst="rect">
            <a:avLst/>
          </a:prstGeom>
        </p:spPr>
      </p:pic>
    </p:spTree>
    <p:extLst>
      <p:ext uri="{BB962C8B-B14F-4D97-AF65-F5344CB8AC3E}">
        <p14:creationId xmlns:p14="http://schemas.microsoft.com/office/powerpoint/2010/main" val="1734195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23C70-74BA-D74F-A095-3564C8AEEAD4}"/>
              </a:ext>
            </a:extLst>
          </p:cNvPr>
          <p:cNvSpPr>
            <a:spLocks noGrp="1"/>
          </p:cNvSpPr>
          <p:nvPr>
            <p:ph type="title"/>
          </p:nvPr>
        </p:nvSpPr>
        <p:spPr/>
        <p:txBody>
          <a:bodyPr/>
          <a:lstStyle/>
          <a:p>
            <a:r>
              <a:rPr lang="en-US" dirty="0"/>
              <a:t>Equitable Mobility is Possible</a:t>
            </a:r>
          </a:p>
        </p:txBody>
      </p:sp>
      <p:sp>
        <p:nvSpPr>
          <p:cNvPr id="3" name="Content Placeholder 2">
            <a:extLst>
              <a:ext uri="{FF2B5EF4-FFF2-40B4-BE49-F238E27FC236}">
                <a16:creationId xmlns:a16="http://schemas.microsoft.com/office/drawing/2014/main" id="{9D63002E-8E9A-5E42-9C7C-E5DA615433AC}"/>
              </a:ext>
            </a:extLst>
          </p:cNvPr>
          <p:cNvSpPr>
            <a:spLocks noGrp="1"/>
          </p:cNvSpPr>
          <p:nvPr>
            <p:ph idx="1"/>
          </p:nvPr>
        </p:nvSpPr>
        <p:spPr>
          <a:xfrm>
            <a:off x="838200" y="2010972"/>
            <a:ext cx="10515600" cy="4433371"/>
          </a:xfrm>
        </p:spPr>
        <p:txBody>
          <a:bodyPr>
            <a:normAutofit fontScale="25000" lnSpcReduction="20000"/>
          </a:bodyPr>
          <a:lstStyle/>
          <a:p>
            <a:pPr marL="0" indent="0" algn="ctr">
              <a:buNone/>
            </a:pPr>
            <a:endParaRPr lang="en-US" sz="14933" i="1" dirty="0"/>
          </a:p>
          <a:p>
            <a:pPr marL="0" indent="0" algn="ctr">
              <a:buNone/>
            </a:pPr>
            <a:r>
              <a:rPr lang="en-US" sz="14933" i="1" dirty="0"/>
              <a:t>We are in a moment of reimagining mobility. Anything is possible. We need to hold each other and ourselves accountable to principles of justice and equity.</a:t>
            </a:r>
            <a:endParaRPr lang="en-US" sz="14933" i="1" dirty="0">
              <a:solidFill>
                <a:srgbClr val="C00000"/>
              </a:solidFill>
            </a:endParaRPr>
          </a:p>
          <a:p>
            <a:pPr marL="0" indent="0" algn="ctr">
              <a:buNone/>
            </a:pPr>
            <a:endParaRPr lang="en-US" sz="14933" dirty="0"/>
          </a:p>
          <a:p>
            <a:pPr marL="0" indent="0" algn="ctr">
              <a:buNone/>
            </a:pPr>
            <a:r>
              <a:rPr lang="en-US" sz="14933" dirty="0">
                <a:solidFill>
                  <a:srgbClr val="C00000"/>
                </a:solidFill>
              </a:rPr>
              <a:t>Thank You</a:t>
            </a:r>
          </a:p>
          <a:p>
            <a:pPr marL="0" indent="0" algn="ctr">
              <a:buNone/>
            </a:pPr>
            <a:endParaRPr lang="en-US" sz="8533" dirty="0"/>
          </a:p>
          <a:p>
            <a:pPr marL="0" indent="0">
              <a:buNone/>
            </a:pPr>
            <a:r>
              <a:rPr lang="en-US" sz="9600" dirty="0"/>
              <a:t>Contact:</a:t>
            </a:r>
          </a:p>
          <a:p>
            <a:pPr marL="0" indent="0">
              <a:buNone/>
            </a:pPr>
            <a:r>
              <a:rPr lang="en-US" sz="9600" dirty="0">
                <a:hlinkClick r:id="rId3"/>
              </a:rPr>
              <a:t>ctyson@dredf.org</a:t>
            </a:r>
            <a:r>
              <a:rPr lang="en-US" sz="9600" dirty="0"/>
              <a:t>  </a:t>
            </a:r>
          </a:p>
          <a:p>
            <a:pPr marL="0" indent="0">
              <a:buNone/>
            </a:pPr>
            <a:r>
              <a:rPr lang="en-US" sz="9600" dirty="0"/>
              <a:t>(202) 878-9186</a:t>
            </a:r>
          </a:p>
        </p:txBody>
      </p:sp>
    </p:spTree>
    <p:extLst>
      <p:ext uri="{BB962C8B-B14F-4D97-AF65-F5344CB8AC3E}">
        <p14:creationId xmlns:p14="http://schemas.microsoft.com/office/powerpoint/2010/main" val="4024482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23C70-74BA-D74F-A095-3564C8AEEAD4}"/>
              </a:ext>
            </a:extLst>
          </p:cNvPr>
          <p:cNvSpPr>
            <a:spLocks noGrp="1"/>
          </p:cNvSpPr>
          <p:nvPr>
            <p:ph type="title"/>
          </p:nvPr>
        </p:nvSpPr>
        <p:spPr/>
        <p:txBody>
          <a:bodyPr/>
          <a:lstStyle/>
          <a:p>
            <a:r>
              <a:rPr lang="en-US" dirty="0"/>
              <a:t>Disability Rights Education and Defense Fund </a:t>
            </a:r>
          </a:p>
        </p:txBody>
      </p:sp>
      <p:sp>
        <p:nvSpPr>
          <p:cNvPr id="3" name="Content Placeholder 2">
            <a:extLst>
              <a:ext uri="{FF2B5EF4-FFF2-40B4-BE49-F238E27FC236}">
                <a16:creationId xmlns:a16="http://schemas.microsoft.com/office/drawing/2014/main" id="{9D63002E-8E9A-5E42-9C7C-E5DA615433AC}"/>
              </a:ext>
            </a:extLst>
          </p:cNvPr>
          <p:cNvSpPr>
            <a:spLocks noGrp="1"/>
          </p:cNvSpPr>
          <p:nvPr>
            <p:ph idx="1"/>
          </p:nvPr>
        </p:nvSpPr>
        <p:spPr/>
        <p:txBody>
          <a:bodyPr>
            <a:normAutofit/>
          </a:bodyPr>
          <a:lstStyle/>
          <a:p>
            <a:pPr marL="0" indent="0">
              <a:buNone/>
            </a:pPr>
            <a:r>
              <a:rPr lang="en-US" dirty="0">
                <a:solidFill>
                  <a:srgbClr val="C00000"/>
                </a:solidFill>
              </a:rPr>
              <a:t>Vision &amp; Principles</a:t>
            </a:r>
          </a:p>
          <a:p>
            <a:endParaRPr lang="en-US" sz="1867" dirty="0"/>
          </a:p>
          <a:p>
            <a:pPr lvl="1">
              <a:spcAft>
                <a:spcPts val="1200"/>
              </a:spcAft>
            </a:pPr>
            <a:r>
              <a:rPr lang="en-US" dirty="0"/>
              <a:t>DREDF is a legal and policy center led by people with disabilities, and parents of children with disabilities.</a:t>
            </a:r>
          </a:p>
          <a:p>
            <a:pPr lvl="1">
              <a:spcAft>
                <a:spcPts val="1200"/>
              </a:spcAft>
            </a:pPr>
            <a:r>
              <a:rPr lang="en-US" b="1" i="1" dirty="0"/>
              <a:t>We seek a just world where all people, with and without disabilities, live full and independent lives free of discrimination.</a:t>
            </a:r>
          </a:p>
          <a:p>
            <a:pPr lvl="1">
              <a:spcAft>
                <a:spcPts val="1200"/>
              </a:spcAft>
            </a:pPr>
            <a:r>
              <a:rPr lang="en-US" dirty="0"/>
              <a:t>Advocate for integration over segregation.</a:t>
            </a:r>
          </a:p>
          <a:p>
            <a:pPr lvl="1">
              <a:spcAft>
                <a:spcPts val="1200"/>
              </a:spcAft>
            </a:pPr>
            <a:r>
              <a:rPr lang="en-US" dirty="0"/>
              <a:t>Economic and social disenfranchisement is the result of society’s response.  </a:t>
            </a:r>
          </a:p>
          <a:p>
            <a:pPr lvl="1">
              <a:spcAft>
                <a:spcPts val="1200"/>
              </a:spcAft>
            </a:pPr>
            <a:r>
              <a:rPr lang="en-US" dirty="0"/>
              <a:t>Access to transportation for all is a civil right.</a:t>
            </a:r>
          </a:p>
        </p:txBody>
      </p:sp>
    </p:spTree>
    <p:extLst>
      <p:ext uri="{BB962C8B-B14F-4D97-AF65-F5344CB8AC3E}">
        <p14:creationId xmlns:p14="http://schemas.microsoft.com/office/powerpoint/2010/main" val="1487733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23C70-74BA-D74F-A095-3564C8AEEAD4}"/>
              </a:ext>
            </a:extLst>
          </p:cNvPr>
          <p:cNvSpPr>
            <a:spLocks noGrp="1"/>
          </p:cNvSpPr>
          <p:nvPr>
            <p:ph type="title"/>
          </p:nvPr>
        </p:nvSpPr>
        <p:spPr/>
        <p:txBody>
          <a:bodyPr/>
          <a:lstStyle/>
          <a:p>
            <a:r>
              <a:rPr lang="en-US" dirty="0"/>
              <a:t>Disability &amp; Mobility in the U.S.</a:t>
            </a:r>
          </a:p>
        </p:txBody>
      </p:sp>
      <p:sp>
        <p:nvSpPr>
          <p:cNvPr id="3" name="Content Placeholder 2">
            <a:extLst>
              <a:ext uri="{FF2B5EF4-FFF2-40B4-BE49-F238E27FC236}">
                <a16:creationId xmlns:a16="http://schemas.microsoft.com/office/drawing/2014/main" id="{9D63002E-8E9A-5E42-9C7C-E5DA615433AC}"/>
              </a:ext>
            </a:extLst>
          </p:cNvPr>
          <p:cNvSpPr>
            <a:spLocks noGrp="1"/>
          </p:cNvSpPr>
          <p:nvPr>
            <p:ph idx="1"/>
          </p:nvPr>
        </p:nvSpPr>
        <p:spPr>
          <a:xfrm>
            <a:off x="838200" y="1825625"/>
            <a:ext cx="10515600" cy="4619780"/>
          </a:xfrm>
        </p:spPr>
        <p:txBody>
          <a:bodyPr>
            <a:normAutofit/>
          </a:bodyPr>
          <a:lstStyle/>
          <a:p>
            <a:pPr marL="0" indent="0">
              <a:spcAft>
                <a:spcPts val="600"/>
              </a:spcAft>
              <a:buNone/>
            </a:pPr>
            <a:r>
              <a:rPr lang="en-US" sz="3000" dirty="0">
                <a:solidFill>
                  <a:srgbClr val="C00000"/>
                </a:solidFill>
              </a:rPr>
              <a:t>Overview</a:t>
            </a:r>
          </a:p>
          <a:p>
            <a:pPr marL="0" indent="0">
              <a:spcAft>
                <a:spcPts val="600"/>
              </a:spcAft>
              <a:buNone/>
            </a:pPr>
            <a:endParaRPr lang="en-US" sz="300" dirty="0"/>
          </a:p>
          <a:p>
            <a:pPr lvl="1">
              <a:spcAft>
                <a:spcPts val="600"/>
              </a:spcAft>
            </a:pPr>
            <a:r>
              <a:rPr lang="en-US" sz="2800" dirty="0"/>
              <a:t>Nearly 1 in 4 people in the U.S. has a disability (up to 61 million)</a:t>
            </a:r>
            <a:endParaRPr lang="en-US" sz="2800" baseline="30000" dirty="0">
              <a:solidFill>
                <a:srgbClr val="C00000"/>
              </a:solidFill>
            </a:endParaRPr>
          </a:p>
          <a:p>
            <a:pPr lvl="1">
              <a:spcAft>
                <a:spcPts val="600"/>
              </a:spcAft>
            </a:pPr>
            <a:r>
              <a:rPr lang="en-US" sz="2800" dirty="0"/>
              <a:t>People with disabilities are 2x as likely to live in poverty, and have insufficient access to healthcare and services</a:t>
            </a:r>
            <a:endParaRPr lang="en-US" sz="2800" baseline="30000" dirty="0">
              <a:solidFill>
                <a:srgbClr val="C00000"/>
              </a:solidFill>
            </a:endParaRPr>
          </a:p>
          <a:p>
            <a:pPr lvl="1">
              <a:spcAft>
                <a:spcPts val="600"/>
              </a:spcAft>
            </a:pPr>
            <a:r>
              <a:rPr lang="en-US" sz="2800" dirty="0"/>
              <a:t>Lack of transportation is reported as the biggest barrier to employment</a:t>
            </a:r>
            <a:r>
              <a:rPr lang="en-US" sz="2800" dirty="0">
                <a:solidFill>
                  <a:srgbClr val="C00000"/>
                </a:solidFill>
              </a:rPr>
              <a:t> </a:t>
            </a:r>
          </a:p>
          <a:p>
            <a:pPr lvl="1">
              <a:spcAft>
                <a:spcPts val="600"/>
              </a:spcAft>
            </a:pPr>
            <a:r>
              <a:rPr lang="en-US" sz="2800" dirty="0"/>
              <a:t>Access to mobility for disabled travelers can be vastly different depending on income, race, gender, religion, immigration &amp; LGBTQ+ status, rural vs urban settings</a:t>
            </a:r>
          </a:p>
          <a:p>
            <a:pPr lvl="1"/>
            <a:endParaRPr lang="en-US" dirty="0"/>
          </a:p>
          <a:p>
            <a:pPr marL="914377" lvl="2" indent="0">
              <a:buNone/>
            </a:pPr>
            <a:endParaRPr lang="en-US" dirty="0"/>
          </a:p>
        </p:txBody>
      </p:sp>
    </p:spTree>
    <p:extLst>
      <p:ext uri="{BB962C8B-B14F-4D97-AF65-F5344CB8AC3E}">
        <p14:creationId xmlns:p14="http://schemas.microsoft.com/office/powerpoint/2010/main" val="299023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28A69-F16B-6349-9A4D-2CC9459F628A}"/>
              </a:ext>
            </a:extLst>
          </p:cNvPr>
          <p:cNvSpPr>
            <a:spLocks noGrp="1"/>
          </p:cNvSpPr>
          <p:nvPr>
            <p:ph type="title"/>
          </p:nvPr>
        </p:nvSpPr>
        <p:spPr>
          <a:xfrm>
            <a:off x="703861" y="635422"/>
            <a:ext cx="11301528" cy="960439"/>
          </a:xfrm>
        </p:spPr>
        <p:txBody>
          <a:bodyPr>
            <a:normAutofit/>
          </a:bodyPr>
          <a:lstStyle/>
          <a:p>
            <a:r>
              <a:rPr lang="en-US" dirty="0"/>
              <a:t>Past: Campaign for Lifts on Buses</a:t>
            </a:r>
          </a:p>
        </p:txBody>
      </p:sp>
      <p:sp>
        <p:nvSpPr>
          <p:cNvPr id="3" name="Content Placeholder 2">
            <a:extLst>
              <a:ext uri="{FF2B5EF4-FFF2-40B4-BE49-F238E27FC236}">
                <a16:creationId xmlns:a16="http://schemas.microsoft.com/office/drawing/2014/main" id="{EFDD2152-49C5-1C41-99F6-966A81E271B5}"/>
              </a:ext>
            </a:extLst>
          </p:cNvPr>
          <p:cNvSpPr>
            <a:spLocks noGrp="1"/>
          </p:cNvSpPr>
          <p:nvPr>
            <p:ph idx="1"/>
          </p:nvPr>
        </p:nvSpPr>
        <p:spPr>
          <a:xfrm>
            <a:off x="5672380" y="1825625"/>
            <a:ext cx="6333008" cy="4351339"/>
          </a:xfrm>
        </p:spPr>
        <p:txBody>
          <a:bodyPr>
            <a:normAutofit/>
          </a:bodyPr>
          <a:lstStyle/>
          <a:p>
            <a:pPr marL="0" indent="0">
              <a:buNone/>
            </a:pPr>
            <a:r>
              <a:rPr lang="en-US" dirty="0">
                <a:solidFill>
                  <a:srgbClr val="C00000"/>
                </a:solidFill>
              </a:rPr>
              <a:t>Arguments Against Integrated Accessibility</a:t>
            </a:r>
          </a:p>
          <a:p>
            <a:pPr lvl="1"/>
            <a:r>
              <a:rPr lang="en-US" dirty="0"/>
              <a:t>Access was too expensive or impossible </a:t>
            </a:r>
          </a:p>
          <a:p>
            <a:pPr lvl="1"/>
            <a:r>
              <a:rPr lang="en-US" dirty="0"/>
              <a:t>Paratransit / segregated service cheaper than integration</a:t>
            </a:r>
            <a:endParaRPr lang="en-US" dirty="0">
              <a:solidFill>
                <a:srgbClr val="C00000"/>
              </a:solidFill>
            </a:endParaRPr>
          </a:p>
          <a:p>
            <a:pPr marL="0" indent="0">
              <a:buNone/>
            </a:pPr>
            <a:endParaRPr lang="en-US" sz="2400" dirty="0">
              <a:solidFill>
                <a:srgbClr val="C00000"/>
              </a:solidFill>
            </a:endParaRPr>
          </a:p>
          <a:p>
            <a:pPr marL="0" indent="0">
              <a:buNone/>
            </a:pPr>
            <a:r>
              <a:rPr lang="en-US" dirty="0">
                <a:solidFill>
                  <a:srgbClr val="C00000"/>
                </a:solidFill>
              </a:rPr>
              <a:t>Lessons</a:t>
            </a:r>
          </a:p>
          <a:p>
            <a:pPr lvl="1"/>
            <a:r>
              <a:rPr lang="en-US" dirty="0"/>
              <a:t>Accessibility is possible if it’s a priority</a:t>
            </a:r>
          </a:p>
          <a:p>
            <a:pPr lvl="1"/>
            <a:r>
              <a:rPr lang="en-US" dirty="0"/>
              <a:t>Accessibility and integration are cheaper at the outset</a:t>
            </a:r>
          </a:p>
          <a:p>
            <a:pPr lvl="1"/>
            <a:r>
              <a:rPr lang="en-US" dirty="0"/>
              <a:t>Curb Cut Effect = broad community benefits</a:t>
            </a:r>
          </a:p>
          <a:p>
            <a:endParaRPr lang="en-US" dirty="0"/>
          </a:p>
        </p:txBody>
      </p:sp>
      <p:pic>
        <p:nvPicPr>
          <p:cNvPr id="5" name="Picture 4" descr="aged photo of two ADAPT members in wheelchairs block a bus to demonstrate RTD's inaccessible buses on February 15, 1985. 2 men in suits walk by, one looks at the ADAPT members. ADAPT now known as American Disabled for Attendant Programs Today was once known as the American Disabled for Accessible Public Transit. Source: https://history.denverlibrary.org/news/we-will-ride-origin-disability-rights-movement-denver-0. &#13;&#10;" title="DAPT Wheelchair Users Block Inaccessible RTA Bus">
            <a:extLst>
              <a:ext uri="{FF2B5EF4-FFF2-40B4-BE49-F238E27FC236}">
                <a16:creationId xmlns:a16="http://schemas.microsoft.com/office/drawing/2014/main" id="{2627A14E-B77F-A848-9DEE-B009D53C8F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861" y="1985131"/>
            <a:ext cx="4789847" cy="4117059"/>
          </a:xfrm>
          <a:prstGeom prst="rect">
            <a:avLst/>
          </a:prstGeom>
          <a:noFill/>
          <a:extLst>
            <a:ext uri="{909E8E84-426E-40DD-AFC4-6F175D3DCCD1}">
              <a14:hiddenFill xmlns:a14="http://schemas.microsoft.com/office/drawing/2010/main">
                <a:solidFill>
                  <a:srgbClr val="FFFFFF"/>
                </a:solidFill>
              </a14:hiddenFill>
            </a:ext>
          </a:extLst>
        </p:spPr>
      </p:pic>
      <p:pic>
        <p:nvPicPr>
          <p:cNvPr id="4" name="Content Placeholder 4" descr="DREDF formated in dark red capital letters. A line of dots curves from the bottom of the R, underneath the E and D, resting next to the F." hidden="1" title="DREDF Logo">
            <a:extLst>
              <a:ext uri="{FF2B5EF4-FFF2-40B4-BE49-F238E27FC236}">
                <a16:creationId xmlns:a16="http://schemas.microsoft.com/office/drawing/2014/main" id="{132D1940-174F-5542-B75E-9409F7F6E9B0}"/>
              </a:ext>
            </a:extLst>
          </p:cNvPr>
          <p:cNvPicPr>
            <a:picLocks noChangeAspect="1"/>
          </p:cNvPicPr>
          <p:nvPr/>
        </p:nvPicPr>
        <p:blipFill>
          <a:blip r:embed="rId4"/>
          <a:stretch>
            <a:fillRect/>
          </a:stretch>
        </p:blipFill>
        <p:spPr>
          <a:xfrm>
            <a:off x="10103841" y="5567519"/>
            <a:ext cx="1384300" cy="711200"/>
          </a:xfrm>
          <a:prstGeom prst="rect">
            <a:avLst/>
          </a:prstGeom>
        </p:spPr>
      </p:pic>
    </p:spTree>
    <p:extLst>
      <p:ext uri="{BB962C8B-B14F-4D97-AF65-F5344CB8AC3E}">
        <p14:creationId xmlns:p14="http://schemas.microsoft.com/office/powerpoint/2010/main" val="3278997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28A69-F16B-6349-9A4D-2CC9459F628A}"/>
              </a:ext>
            </a:extLst>
          </p:cNvPr>
          <p:cNvSpPr>
            <a:spLocks noGrp="1"/>
          </p:cNvSpPr>
          <p:nvPr>
            <p:ph type="title"/>
          </p:nvPr>
        </p:nvSpPr>
        <p:spPr/>
        <p:txBody>
          <a:bodyPr>
            <a:normAutofit/>
          </a:bodyPr>
          <a:lstStyle/>
          <a:p>
            <a:r>
              <a:rPr lang="en-US" dirty="0"/>
              <a:t>Present: Transit, MOD &amp; Vehicles</a:t>
            </a:r>
          </a:p>
        </p:txBody>
      </p:sp>
      <p:sp>
        <p:nvSpPr>
          <p:cNvPr id="3" name="Content Placeholder 2">
            <a:extLst>
              <a:ext uri="{FF2B5EF4-FFF2-40B4-BE49-F238E27FC236}">
                <a16:creationId xmlns:a16="http://schemas.microsoft.com/office/drawing/2014/main" id="{EFDD2152-49C5-1C41-99F6-966A81E271B5}"/>
              </a:ext>
            </a:extLst>
          </p:cNvPr>
          <p:cNvSpPr>
            <a:spLocks noGrp="1"/>
          </p:cNvSpPr>
          <p:nvPr>
            <p:ph idx="1"/>
          </p:nvPr>
        </p:nvSpPr>
        <p:spPr>
          <a:xfrm>
            <a:off x="838201" y="1825626"/>
            <a:ext cx="10692161" cy="4816285"/>
          </a:xfrm>
        </p:spPr>
        <p:txBody>
          <a:bodyPr>
            <a:normAutofit fontScale="85000" lnSpcReduction="10000"/>
          </a:bodyPr>
          <a:lstStyle/>
          <a:p>
            <a:pPr marL="0" indent="0">
              <a:buNone/>
            </a:pPr>
            <a:r>
              <a:rPr lang="en-US" sz="3300" dirty="0">
                <a:solidFill>
                  <a:srgbClr val="C00000"/>
                </a:solidFill>
              </a:rPr>
              <a:t>Barriers to Accessible Transportation Remain</a:t>
            </a:r>
          </a:p>
          <a:p>
            <a:pPr lvl="1"/>
            <a:r>
              <a:rPr lang="en-US" sz="3200" dirty="0"/>
              <a:t>Inaccessible architecture, modes, technology, income &amp; attitudes</a:t>
            </a:r>
          </a:p>
          <a:p>
            <a:endParaRPr lang="en-US" sz="1867" dirty="0">
              <a:solidFill>
                <a:srgbClr val="C00000"/>
              </a:solidFill>
            </a:endParaRPr>
          </a:p>
          <a:p>
            <a:pPr marL="0" indent="0">
              <a:buNone/>
            </a:pPr>
            <a:r>
              <a:rPr lang="en-US" sz="3300" dirty="0">
                <a:solidFill>
                  <a:srgbClr val="C00000"/>
                </a:solidFill>
              </a:rPr>
              <a:t>Widening Gap – Complete Trip not yet Accessible</a:t>
            </a:r>
          </a:p>
          <a:p>
            <a:pPr lvl="1">
              <a:spcAft>
                <a:spcPts val="800"/>
              </a:spcAft>
            </a:pPr>
            <a:r>
              <a:rPr lang="en-US" sz="3200" dirty="0"/>
              <a:t>98% of public buses are accessible, yet</a:t>
            </a:r>
          </a:p>
          <a:p>
            <a:pPr lvl="1">
              <a:spcAft>
                <a:spcPts val="800"/>
              </a:spcAft>
            </a:pPr>
            <a:r>
              <a:rPr lang="en-US" sz="3200" dirty="0"/>
              <a:t>Many bus stops, sidewalks, and transit stations are NOT accessible</a:t>
            </a:r>
          </a:p>
          <a:p>
            <a:pPr lvl="1">
              <a:spcAft>
                <a:spcPts val="800"/>
              </a:spcAft>
            </a:pPr>
            <a:r>
              <a:rPr lang="en-US" sz="3200" dirty="0"/>
              <a:t>Rural &amp; suburban areas may not have access to transit or paratransit</a:t>
            </a:r>
          </a:p>
          <a:p>
            <a:pPr lvl="1">
              <a:spcAft>
                <a:spcPts val="800"/>
              </a:spcAft>
            </a:pPr>
            <a:r>
              <a:rPr lang="en-US" sz="3200" dirty="0"/>
              <a:t>Access has been an afterthought for new modes &amp; services (</a:t>
            </a:r>
            <a:r>
              <a:rPr lang="en-US" sz="3200" dirty="0" err="1"/>
              <a:t>eg</a:t>
            </a:r>
            <a:r>
              <a:rPr lang="en-US" sz="3200" dirty="0"/>
              <a:t>, Transportation Network Companies aka </a:t>
            </a:r>
            <a:r>
              <a:rPr lang="en-US" sz="3200" dirty="0" err="1"/>
              <a:t>Ridehailing</a:t>
            </a:r>
            <a:r>
              <a:rPr lang="en-US" sz="3200" dirty="0"/>
              <a:t>, Carshare, Bikeshare, Scooters, </a:t>
            </a:r>
            <a:r>
              <a:rPr lang="en-US" sz="3200" dirty="0" err="1"/>
              <a:t>MaaS</a:t>
            </a:r>
            <a:r>
              <a:rPr lang="en-US" sz="3200" dirty="0"/>
              <a:t>)</a:t>
            </a:r>
          </a:p>
          <a:p>
            <a:pPr lvl="1"/>
            <a:r>
              <a:rPr lang="en-US" sz="3200" dirty="0"/>
              <a:t>Passenger vehicle accessibility extremely limited &amp; expensive </a:t>
            </a:r>
          </a:p>
        </p:txBody>
      </p:sp>
      <p:pic>
        <p:nvPicPr>
          <p:cNvPr id="4" name="Content Placeholder 4" descr="DREDF formated in dark red capital letters. A line of dots curves from the bottom of the R, underneath the E and D, resting next to the F." hidden="1" title="DREDF Logo">
            <a:extLst>
              <a:ext uri="{FF2B5EF4-FFF2-40B4-BE49-F238E27FC236}">
                <a16:creationId xmlns:a16="http://schemas.microsoft.com/office/drawing/2014/main" id="{132D1940-174F-5542-B75E-9409F7F6E9B0}"/>
              </a:ext>
            </a:extLst>
          </p:cNvPr>
          <p:cNvPicPr>
            <a:picLocks noChangeAspect="1"/>
          </p:cNvPicPr>
          <p:nvPr/>
        </p:nvPicPr>
        <p:blipFill>
          <a:blip r:embed="rId3"/>
          <a:stretch>
            <a:fillRect/>
          </a:stretch>
        </p:blipFill>
        <p:spPr>
          <a:xfrm>
            <a:off x="10103841" y="5567519"/>
            <a:ext cx="1384300" cy="711200"/>
          </a:xfrm>
          <a:prstGeom prst="rect">
            <a:avLst/>
          </a:prstGeom>
        </p:spPr>
      </p:pic>
    </p:spTree>
    <p:extLst>
      <p:ext uri="{BB962C8B-B14F-4D97-AF65-F5344CB8AC3E}">
        <p14:creationId xmlns:p14="http://schemas.microsoft.com/office/powerpoint/2010/main" val="2996068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28A69-F16B-6349-9A4D-2CC9459F628A}"/>
              </a:ext>
            </a:extLst>
          </p:cNvPr>
          <p:cNvSpPr>
            <a:spLocks noGrp="1"/>
          </p:cNvSpPr>
          <p:nvPr>
            <p:ph type="title"/>
          </p:nvPr>
        </p:nvSpPr>
        <p:spPr/>
        <p:txBody>
          <a:bodyPr/>
          <a:lstStyle/>
          <a:p>
            <a:r>
              <a:rPr lang="en-US" dirty="0"/>
              <a:t>Future Mobility: The AV Promise</a:t>
            </a:r>
          </a:p>
        </p:txBody>
      </p:sp>
      <p:sp>
        <p:nvSpPr>
          <p:cNvPr id="3" name="Content Placeholder 2">
            <a:extLst>
              <a:ext uri="{FF2B5EF4-FFF2-40B4-BE49-F238E27FC236}">
                <a16:creationId xmlns:a16="http://schemas.microsoft.com/office/drawing/2014/main" id="{EFDD2152-49C5-1C41-99F6-966A81E271B5}"/>
              </a:ext>
            </a:extLst>
          </p:cNvPr>
          <p:cNvSpPr>
            <a:spLocks noGrp="1"/>
          </p:cNvSpPr>
          <p:nvPr>
            <p:ph idx="1"/>
          </p:nvPr>
        </p:nvSpPr>
        <p:spPr>
          <a:xfrm>
            <a:off x="838200" y="1825624"/>
            <a:ext cx="10515600" cy="4865107"/>
          </a:xfrm>
        </p:spPr>
        <p:txBody>
          <a:bodyPr>
            <a:normAutofit fontScale="85000" lnSpcReduction="20000"/>
          </a:bodyPr>
          <a:lstStyle/>
          <a:p>
            <a:pPr marL="0" indent="0">
              <a:buNone/>
            </a:pPr>
            <a:r>
              <a:rPr lang="en-US" sz="3300" dirty="0">
                <a:solidFill>
                  <a:srgbClr val="C00000"/>
                </a:solidFill>
              </a:rPr>
              <a:t>Potential to Dramatically Improve Mobility &amp; Safety for</a:t>
            </a:r>
          </a:p>
          <a:p>
            <a:pPr marL="457200" lvl="1" indent="0">
              <a:spcAft>
                <a:spcPts val="1200"/>
              </a:spcAft>
              <a:buNone/>
            </a:pPr>
            <a:endParaRPr lang="en-US" sz="1000" b="1" i="1" dirty="0"/>
          </a:p>
          <a:p>
            <a:pPr lvl="1">
              <a:lnSpc>
                <a:spcPct val="110000"/>
              </a:lnSpc>
              <a:spcBef>
                <a:spcPts val="0"/>
              </a:spcBef>
              <a:spcAft>
                <a:spcPts val="1200"/>
              </a:spcAft>
            </a:pPr>
            <a:r>
              <a:rPr lang="en-US" sz="2800" dirty="0"/>
              <a:t>People with limited access to accessible vehicles or services, or who are currently unable to drive or obtain a license</a:t>
            </a:r>
          </a:p>
          <a:p>
            <a:pPr lvl="1">
              <a:lnSpc>
                <a:spcPct val="110000"/>
              </a:lnSpc>
              <a:spcBef>
                <a:spcPts val="0"/>
              </a:spcBef>
              <a:spcAft>
                <a:spcPts val="1200"/>
              </a:spcAft>
            </a:pPr>
            <a:r>
              <a:rPr lang="en-US" sz="2800" dirty="0"/>
              <a:t>Blind and low vision, Deaf and hard of hearing communities; Intellectual, developmental and cognitive disability communities; People with physical disabilities, including wheelchair users; People with neurological conditions including seizure disorders </a:t>
            </a:r>
          </a:p>
          <a:p>
            <a:pPr marL="0" indent="0">
              <a:buNone/>
            </a:pPr>
            <a:r>
              <a:rPr lang="en-US" sz="3300" dirty="0">
                <a:solidFill>
                  <a:srgbClr val="C00000"/>
                </a:solidFill>
              </a:rPr>
              <a:t>Provide Access to</a:t>
            </a:r>
          </a:p>
          <a:p>
            <a:pPr marL="0" indent="0">
              <a:buNone/>
            </a:pPr>
            <a:endParaRPr lang="en-US" sz="1100" dirty="0">
              <a:solidFill>
                <a:srgbClr val="C00000"/>
              </a:solidFill>
            </a:endParaRPr>
          </a:p>
          <a:p>
            <a:pPr lvl="1">
              <a:spcBef>
                <a:spcPts val="800"/>
              </a:spcBef>
              <a:spcAft>
                <a:spcPts val="800"/>
              </a:spcAft>
            </a:pPr>
            <a:r>
              <a:rPr lang="en-US" sz="2800" dirty="0"/>
              <a:t>Employment, education, community and civic participation, voting, shopping, spending time with friends, running ordinary errands for family, transportation in the event of an emergency or evacuation </a:t>
            </a:r>
          </a:p>
          <a:p>
            <a:pPr lvl="1">
              <a:lnSpc>
                <a:spcPct val="110000"/>
              </a:lnSpc>
              <a:spcBef>
                <a:spcPts val="0"/>
              </a:spcBef>
              <a:spcAft>
                <a:spcPts val="1200"/>
              </a:spcAft>
            </a:pPr>
            <a:endParaRPr lang="en-US" sz="2800" dirty="0"/>
          </a:p>
        </p:txBody>
      </p:sp>
      <p:pic>
        <p:nvPicPr>
          <p:cNvPr id="4" name="Content Placeholder 4" descr="DREDF formated in dark red capital letters. A line of dots curves from the bottom of the R, underneath the E and D, resting next to the F." hidden="1" title="DREDF Logo">
            <a:extLst>
              <a:ext uri="{FF2B5EF4-FFF2-40B4-BE49-F238E27FC236}">
                <a16:creationId xmlns:a16="http://schemas.microsoft.com/office/drawing/2014/main" id="{132D1940-174F-5542-B75E-9409F7F6E9B0}"/>
              </a:ext>
            </a:extLst>
          </p:cNvPr>
          <p:cNvPicPr>
            <a:picLocks noChangeAspect="1"/>
          </p:cNvPicPr>
          <p:nvPr/>
        </p:nvPicPr>
        <p:blipFill>
          <a:blip r:embed="rId3"/>
          <a:stretch>
            <a:fillRect/>
          </a:stretch>
        </p:blipFill>
        <p:spPr>
          <a:xfrm>
            <a:off x="10103840" y="5567518"/>
            <a:ext cx="1384300" cy="711200"/>
          </a:xfrm>
          <a:prstGeom prst="rect">
            <a:avLst/>
          </a:prstGeom>
        </p:spPr>
      </p:pic>
    </p:spTree>
    <p:extLst>
      <p:ext uri="{BB962C8B-B14F-4D97-AF65-F5344CB8AC3E}">
        <p14:creationId xmlns:p14="http://schemas.microsoft.com/office/powerpoint/2010/main" val="1036467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63622-6942-FE4F-8EB3-E9F38D78830F}"/>
              </a:ext>
            </a:extLst>
          </p:cNvPr>
          <p:cNvSpPr>
            <a:spLocks noGrp="1"/>
          </p:cNvSpPr>
          <p:nvPr>
            <p:ph type="title"/>
          </p:nvPr>
        </p:nvSpPr>
        <p:spPr/>
        <p:txBody>
          <a:bodyPr/>
          <a:lstStyle/>
          <a:p>
            <a:r>
              <a:rPr lang="en-US" dirty="0"/>
              <a:t>AV Access &amp; Equity Needs </a:t>
            </a:r>
          </a:p>
        </p:txBody>
      </p:sp>
      <p:sp>
        <p:nvSpPr>
          <p:cNvPr id="3" name="Content Placeholder 2">
            <a:extLst>
              <a:ext uri="{FF2B5EF4-FFF2-40B4-BE49-F238E27FC236}">
                <a16:creationId xmlns:a16="http://schemas.microsoft.com/office/drawing/2014/main" id="{CA136670-876F-AE42-B354-9BC716FC3795}"/>
              </a:ext>
            </a:extLst>
          </p:cNvPr>
          <p:cNvSpPr>
            <a:spLocks noGrp="1"/>
          </p:cNvSpPr>
          <p:nvPr>
            <p:ph idx="1"/>
          </p:nvPr>
        </p:nvSpPr>
        <p:spPr>
          <a:xfrm>
            <a:off x="838200" y="1690689"/>
            <a:ext cx="10515600" cy="5167312"/>
          </a:xfrm>
        </p:spPr>
        <p:txBody>
          <a:bodyPr>
            <a:normAutofit fontScale="92500" lnSpcReduction="20000"/>
          </a:bodyPr>
          <a:lstStyle/>
          <a:p>
            <a:pPr marL="0" indent="0">
              <a:buNone/>
            </a:pPr>
            <a:r>
              <a:rPr lang="en-US" sz="3000" dirty="0">
                <a:solidFill>
                  <a:srgbClr val="C00000"/>
                </a:solidFill>
              </a:rPr>
              <a:t>Universal Design &amp; Full Accessibility</a:t>
            </a:r>
          </a:p>
          <a:p>
            <a:pPr lvl="1"/>
            <a:r>
              <a:rPr lang="en-US" sz="2800" dirty="0"/>
              <a:t>Human Machine Interface (communication, symbols, vehicle location…)</a:t>
            </a:r>
          </a:p>
          <a:p>
            <a:pPr lvl="1"/>
            <a:r>
              <a:rPr lang="en-US" sz="2800" dirty="0"/>
              <a:t>Vehicle Hardware (including securement, ramps)</a:t>
            </a:r>
          </a:p>
          <a:p>
            <a:pPr lvl="1"/>
            <a:r>
              <a:rPr lang="en-US" sz="2800" dirty="0"/>
              <a:t>Policies</a:t>
            </a:r>
          </a:p>
          <a:p>
            <a:pPr lvl="2">
              <a:buFont typeface="Courier New" panose="02070309020205020404" pitchFamily="49" charset="0"/>
              <a:buChar char="o"/>
            </a:pPr>
            <a:r>
              <a:rPr lang="en-US" sz="2600" dirty="0"/>
              <a:t>Anti-discriminatory licensing and insurance</a:t>
            </a:r>
          </a:p>
          <a:p>
            <a:pPr lvl="2">
              <a:buFont typeface="Courier New" panose="02070309020205020404" pitchFamily="49" charset="0"/>
              <a:buChar char="o"/>
            </a:pPr>
            <a:r>
              <a:rPr lang="en-US" sz="2600" dirty="0"/>
              <a:t>Accessible AV crashworthiness &amp; occupant safety standards</a:t>
            </a:r>
          </a:p>
          <a:p>
            <a:pPr lvl="2">
              <a:buFont typeface="Courier New" panose="02070309020205020404" pitchFamily="49" charset="0"/>
              <a:buChar char="o"/>
            </a:pPr>
            <a:r>
              <a:rPr lang="en-US" sz="2600" dirty="0"/>
              <a:t>Safety for all pedestrians: wheelchair users, bicyclists, people of color </a:t>
            </a:r>
          </a:p>
          <a:p>
            <a:pPr lvl="2">
              <a:buFont typeface="Courier New" panose="02070309020205020404" pitchFamily="49" charset="0"/>
              <a:buChar char="o"/>
            </a:pPr>
            <a:r>
              <a:rPr lang="en-US" sz="2600" dirty="0"/>
              <a:t>Funding for travel training</a:t>
            </a:r>
          </a:p>
          <a:p>
            <a:pPr>
              <a:buFont typeface="Courier New" panose="02070309020205020404" pitchFamily="49" charset="0"/>
              <a:buChar char="o"/>
            </a:pPr>
            <a:endParaRPr lang="en-US" sz="1733" dirty="0">
              <a:solidFill>
                <a:srgbClr val="C00000"/>
              </a:solidFill>
            </a:endParaRPr>
          </a:p>
          <a:p>
            <a:pPr marL="0" indent="0">
              <a:buNone/>
            </a:pPr>
            <a:r>
              <a:rPr lang="en-US" sz="3000" dirty="0">
                <a:solidFill>
                  <a:srgbClr val="C00000"/>
                </a:solidFill>
              </a:rPr>
              <a:t>Equity Policies</a:t>
            </a:r>
          </a:p>
          <a:p>
            <a:pPr lvl="1"/>
            <a:r>
              <a:rPr lang="en-US" sz="2800" dirty="0"/>
              <a:t>Transit, city &amp; state access to data for mobility and congestion planning </a:t>
            </a:r>
          </a:p>
          <a:p>
            <a:pPr lvl="1"/>
            <a:r>
              <a:rPr lang="en-US" sz="2800" dirty="0"/>
              <a:t>Access for low income and underserved communities</a:t>
            </a:r>
          </a:p>
          <a:p>
            <a:pPr lvl="1"/>
            <a:r>
              <a:rPr lang="en-US" sz="2800" dirty="0"/>
              <a:t>Title VI of the Civil Rights Act and ADA compliance</a:t>
            </a:r>
          </a:p>
          <a:p>
            <a:pPr lvl="1"/>
            <a:r>
              <a:rPr lang="en-US" sz="2800" dirty="0"/>
              <a:t>Workforce transition plans </a:t>
            </a:r>
            <a:endParaRPr lang="en-US" dirty="0"/>
          </a:p>
        </p:txBody>
      </p:sp>
      <p:pic>
        <p:nvPicPr>
          <p:cNvPr id="4" name="Content Placeholder 4" descr="DREDF formated in dark red capital letters. A line of dots curves from the bottom of the R, underneath the E and D, resting next to the F. " hidden="1" title="DREDF Logo">
            <a:extLst>
              <a:ext uri="{FF2B5EF4-FFF2-40B4-BE49-F238E27FC236}">
                <a16:creationId xmlns:a16="http://schemas.microsoft.com/office/drawing/2014/main" id="{D3B256FE-96F2-FC4A-8ACA-D46617C97949}"/>
              </a:ext>
            </a:extLst>
          </p:cNvPr>
          <p:cNvPicPr>
            <a:picLocks noChangeAspect="1"/>
          </p:cNvPicPr>
          <p:nvPr/>
        </p:nvPicPr>
        <p:blipFill>
          <a:blip r:embed="rId3"/>
          <a:stretch>
            <a:fillRect/>
          </a:stretch>
        </p:blipFill>
        <p:spPr>
          <a:xfrm>
            <a:off x="10103841" y="5567519"/>
            <a:ext cx="1384300" cy="711200"/>
          </a:xfrm>
          <a:prstGeom prst="rect">
            <a:avLst/>
          </a:prstGeom>
        </p:spPr>
      </p:pic>
    </p:spTree>
    <p:extLst>
      <p:ext uri="{BB962C8B-B14F-4D97-AF65-F5344CB8AC3E}">
        <p14:creationId xmlns:p14="http://schemas.microsoft.com/office/powerpoint/2010/main" val="1384567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63622-6942-FE4F-8EB3-E9F38D78830F}"/>
              </a:ext>
            </a:extLst>
          </p:cNvPr>
          <p:cNvSpPr>
            <a:spLocks noGrp="1"/>
          </p:cNvSpPr>
          <p:nvPr>
            <p:ph type="title"/>
          </p:nvPr>
        </p:nvSpPr>
        <p:spPr/>
        <p:txBody>
          <a:bodyPr>
            <a:normAutofit/>
          </a:bodyPr>
          <a:lstStyle/>
          <a:p>
            <a:r>
              <a:rPr lang="en-US" dirty="0"/>
              <a:t>AVs in Shared Mobility &amp; Transit</a:t>
            </a:r>
          </a:p>
        </p:txBody>
      </p:sp>
      <p:sp>
        <p:nvSpPr>
          <p:cNvPr id="3" name="Content Placeholder 2">
            <a:extLst>
              <a:ext uri="{FF2B5EF4-FFF2-40B4-BE49-F238E27FC236}">
                <a16:creationId xmlns:a16="http://schemas.microsoft.com/office/drawing/2014/main" id="{CA136670-876F-AE42-B354-9BC716FC3795}"/>
              </a:ext>
            </a:extLst>
          </p:cNvPr>
          <p:cNvSpPr>
            <a:spLocks noGrp="1"/>
          </p:cNvSpPr>
          <p:nvPr>
            <p:ph idx="1"/>
          </p:nvPr>
        </p:nvSpPr>
        <p:spPr>
          <a:xfrm>
            <a:off x="838199" y="1690688"/>
            <a:ext cx="10971663" cy="4896632"/>
          </a:xfrm>
        </p:spPr>
        <p:txBody>
          <a:bodyPr>
            <a:normAutofit/>
          </a:bodyPr>
          <a:lstStyle/>
          <a:p>
            <a:pPr marL="0" indent="0">
              <a:buNone/>
            </a:pPr>
            <a:r>
              <a:rPr lang="en-US" dirty="0">
                <a:solidFill>
                  <a:srgbClr val="C00000"/>
                </a:solidFill>
              </a:rPr>
              <a:t>Public Transit will likely incorporate AVs</a:t>
            </a:r>
          </a:p>
          <a:p>
            <a:pPr lvl="1"/>
            <a:endParaRPr lang="en-US" sz="900" dirty="0"/>
          </a:p>
          <a:p>
            <a:pPr lvl="1"/>
            <a:r>
              <a:rPr lang="en-US" sz="2800" dirty="0"/>
              <a:t>Low Speed Shuttles and Buses</a:t>
            </a:r>
          </a:p>
          <a:p>
            <a:pPr lvl="1"/>
            <a:r>
              <a:rPr lang="en-US" sz="2800" dirty="0"/>
              <a:t>Autonomous Passenger Vehicle Fleets</a:t>
            </a:r>
          </a:p>
          <a:p>
            <a:pPr lvl="1"/>
            <a:r>
              <a:rPr lang="en-US" sz="2800" dirty="0"/>
              <a:t>Accessible vehicle designs at the outset are key</a:t>
            </a:r>
          </a:p>
          <a:p>
            <a:pPr marL="457200" lvl="1" indent="0">
              <a:buNone/>
            </a:pPr>
            <a:endParaRPr lang="en-US" sz="1733" dirty="0">
              <a:solidFill>
                <a:srgbClr val="C00000"/>
              </a:solidFill>
            </a:endParaRPr>
          </a:p>
          <a:p>
            <a:pPr marL="0" indent="0">
              <a:buNone/>
            </a:pPr>
            <a:r>
              <a:rPr lang="en-US" dirty="0">
                <a:solidFill>
                  <a:srgbClr val="C00000"/>
                </a:solidFill>
              </a:rPr>
              <a:t>USDOT Encouraging Innovation, Transit &amp; On-Demand Partnerships</a:t>
            </a:r>
          </a:p>
          <a:p>
            <a:pPr marL="0" indent="0">
              <a:buNone/>
            </a:pPr>
            <a:endParaRPr lang="en-US" sz="900" dirty="0">
              <a:solidFill>
                <a:srgbClr val="C00000"/>
              </a:solidFill>
            </a:endParaRPr>
          </a:p>
          <a:p>
            <a:pPr lvl="1"/>
            <a:r>
              <a:rPr lang="en-US" sz="2800" dirty="0"/>
              <a:t>2019 ADS Demo &amp; Integrated Mobility Innovation Grants</a:t>
            </a:r>
          </a:p>
          <a:p>
            <a:pPr lvl="1"/>
            <a:r>
              <a:rPr lang="en-US" sz="2800" dirty="0"/>
              <a:t>Funding AV passenger, shuttle and bus research and testing </a:t>
            </a:r>
          </a:p>
          <a:p>
            <a:pPr lvl="1"/>
            <a:r>
              <a:rPr lang="en-US" sz="2800" dirty="0"/>
              <a:t>Equity, accessibility, traveler-centric services highlighted</a:t>
            </a:r>
          </a:p>
          <a:p>
            <a:pPr marL="0" indent="0">
              <a:buNone/>
            </a:pPr>
            <a:endParaRPr lang="en-US" sz="1733" b="1" dirty="0">
              <a:solidFill>
                <a:srgbClr val="C00000"/>
              </a:solidFill>
            </a:endParaRPr>
          </a:p>
          <a:p>
            <a:pPr lvl="1"/>
            <a:endParaRPr lang="en-US" sz="2800" dirty="0">
              <a:solidFill>
                <a:srgbClr val="C00000"/>
              </a:solidFill>
            </a:endParaRPr>
          </a:p>
          <a:p>
            <a:pPr marL="457189" lvl="1" indent="0">
              <a:buNone/>
            </a:pPr>
            <a:endParaRPr lang="en-US" sz="3000" dirty="0"/>
          </a:p>
          <a:p>
            <a:endParaRPr lang="en-US" dirty="0"/>
          </a:p>
        </p:txBody>
      </p:sp>
      <p:pic>
        <p:nvPicPr>
          <p:cNvPr id="4" name="Content Placeholder 4" descr="DREDF formated in dark red capital letters. A line of dots curves from the bottom of the R, underneath the E and D, resting next to the F. " hidden="1" title="DREDF Logo">
            <a:extLst>
              <a:ext uri="{FF2B5EF4-FFF2-40B4-BE49-F238E27FC236}">
                <a16:creationId xmlns:a16="http://schemas.microsoft.com/office/drawing/2014/main" id="{D3B256FE-96F2-FC4A-8ACA-D46617C97949}"/>
              </a:ext>
            </a:extLst>
          </p:cNvPr>
          <p:cNvPicPr>
            <a:picLocks noChangeAspect="1"/>
          </p:cNvPicPr>
          <p:nvPr/>
        </p:nvPicPr>
        <p:blipFill>
          <a:blip r:embed="rId3"/>
          <a:stretch>
            <a:fillRect/>
          </a:stretch>
        </p:blipFill>
        <p:spPr>
          <a:xfrm>
            <a:off x="10103841" y="5567519"/>
            <a:ext cx="1384300" cy="711200"/>
          </a:xfrm>
          <a:prstGeom prst="rect">
            <a:avLst/>
          </a:prstGeom>
        </p:spPr>
      </p:pic>
    </p:spTree>
    <p:extLst>
      <p:ext uri="{BB962C8B-B14F-4D97-AF65-F5344CB8AC3E}">
        <p14:creationId xmlns:p14="http://schemas.microsoft.com/office/powerpoint/2010/main" val="85978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63622-6942-FE4F-8EB3-E9F38D78830F}"/>
              </a:ext>
            </a:extLst>
          </p:cNvPr>
          <p:cNvSpPr>
            <a:spLocks noGrp="1"/>
          </p:cNvSpPr>
          <p:nvPr>
            <p:ph type="title"/>
          </p:nvPr>
        </p:nvSpPr>
        <p:spPr/>
        <p:txBody>
          <a:bodyPr>
            <a:normAutofit/>
          </a:bodyPr>
          <a:lstStyle/>
          <a:p>
            <a:r>
              <a:rPr lang="en-US" dirty="0"/>
              <a:t>Opportunities to Advance Access</a:t>
            </a:r>
          </a:p>
        </p:txBody>
      </p:sp>
      <p:sp>
        <p:nvSpPr>
          <p:cNvPr id="3" name="Content Placeholder 2">
            <a:extLst>
              <a:ext uri="{FF2B5EF4-FFF2-40B4-BE49-F238E27FC236}">
                <a16:creationId xmlns:a16="http://schemas.microsoft.com/office/drawing/2014/main" id="{CA136670-876F-AE42-B354-9BC716FC3795}"/>
              </a:ext>
            </a:extLst>
          </p:cNvPr>
          <p:cNvSpPr>
            <a:spLocks noGrp="1"/>
          </p:cNvSpPr>
          <p:nvPr>
            <p:ph idx="1"/>
          </p:nvPr>
        </p:nvSpPr>
        <p:spPr>
          <a:xfrm>
            <a:off x="838201" y="1690689"/>
            <a:ext cx="10649940" cy="4878433"/>
          </a:xfrm>
        </p:spPr>
        <p:txBody>
          <a:bodyPr>
            <a:normAutofit/>
          </a:bodyPr>
          <a:lstStyle/>
          <a:p>
            <a:pPr marL="0" indent="0">
              <a:buNone/>
            </a:pPr>
            <a:r>
              <a:rPr lang="en-US" dirty="0">
                <a:solidFill>
                  <a:srgbClr val="C00000"/>
                </a:solidFill>
              </a:rPr>
              <a:t>Transit agencies, DOTs, MPOs, Elected Officials </a:t>
            </a:r>
          </a:p>
          <a:p>
            <a:pPr lvl="1"/>
            <a:endParaRPr lang="en-US" sz="900" dirty="0"/>
          </a:p>
          <a:p>
            <a:pPr lvl="1"/>
            <a:r>
              <a:rPr lang="en-US" sz="2800" dirty="0"/>
              <a:t>Adopt equity principles, performance measures; Meet needs</a:t>
            </a:r>
          </a:p>
          <a:p>
            <a:pPr lvl="1"/>
            <a:r>
              <a:rPr lang="en-US" sz="2800" dirty="0"/>
              <a:t>Improve access across all modes, including PROW &amp; infrastructure</a:t>
            </a:r>
          </a:p>
          <a:p>
            <a:pPr lvl="1"/>
            <a:r>
              <a:rPr lang="en-US" sz="2800" dirty="0"/>
              <a:t>Incentivize &amp; fund full accessibility, </a:t>
            </a:r>
            <a:r>
              <a:rPr lang="en-US" sz="2800" dirty="0" err="1"/>
              <a:t>eg</a:t>
            </a:r>
            <a:r>
              <a:rPr lang="en-US" sz="2800" dirty="0"/>
              <a:t> deployment exemptions  </a:t>
            </a:r>
          </a:p>
          <a:p>
            <a:pPr marL="0" indent="0">
              <a:buNone/>
            </a:pPr>
            <a:endParaRPr lang="en-US" sz="1600" b="1" dirty="0">
              <a:solidFill>
                <a:srgbClr val="C00000"/>
              </a:solidFill>
            </a:endParaRPr>
          </a:p>
          <a:p>
            <a:pPr marL="0" indent="0">
              <a:buNone/>
            </a:pPr>
            <a:r>
              <a:rPr lang="en-US" dirty="0">
                <a:solidFill>
                  <a:srgbClr val="C00000"/>
                </a:solidFill>
              </a:rPr>
              <a:t>OEMs, AV Operators</a:t>
            </a:r>
          </a:p>
          <a:p>
            <a:pPr marL="0" indent="0">
              <a:buNone/>
            </a:pPr>
            <a:endParaRPr lang="en-US" sz="900" dirty="0">
              <a:solidFill>
                <a:srgbClr val="C00000"/>
              </a:solidFill>
            </a:endParaRPr>
          </a:p>
          <a:p>
            <a:pPr lvl="1"/>
            <a:r>
              <a:rPr lang="en-US" sz="2800" dirty="0"/>
              <a:t>Listen to, meet with disability and underserved communities </a:t>
            </a:r>
          </a:p>
          <a:p>
            <a:pPr lvl="1"/>
            <a:r>
              <a:rPr lang="en-US" sz="2800" dirty="0"/>
              <a:t>Prioritize and commit to access &amp; equity. Lead</a:t>
            </a:r>
          </a:p>
          <a:p>
            <a:pPr lvl="1"/>
            <a:r>
              <a:rPr lang="en-US" sz="2800" dirty="0"/>
              <a:t>Develop best practice standards. Work with, learn from US Access Board, SAE, US DOJ</a:t>
            </a:r>
          </a:p>
          <a:p>
            <a:pPr lvl="1"/>
            <a:endParaRPr lang="en-US" sz="2800" dirty="0"/>
          </a:p>
          <a:p>
            <a:endParaRPr lang="en-US" dirty="0"/>
          </a:p>
        </p:txBody>
      </p:sp>
      <p:pic>
        <p:nvPicPr>
          <p:cNvPr id="4" name="Content Placeholder 4" descr="DREDF formated in dark red capital letters. A line of dots curves from the bottom of the R, underneath the E and D, resting next to the F. " hidden="1" title="DREDF Logo">
            <a:extLst>
              <a:ext uri="{FF2B5EF4-FFF2-40B4-BE49-F238E27FC236}">
                <a16:creationId xmlns:a16="http://schemas.microsoft.com/office/drawing/2014/main" id="{D3B256FE-96F2-FC4A-8ACA-D46617C97949}"/>
              </a:ext>
            </a:extLst>
          </p:cNvPr>
          <p:cNvPicPr>
            <a:picLocks noChangeAspect="1"/>
          </p:cNvPicPr>
          <p:nvPr/>
        </p:nvPicPr>
        <p:blipFill>
          <a:blip r:embed="rId3"/>
          <a:stretch>
            <a:fillRect/>
          </a:stretch>
        </p:blipFill>
        <p:spPr>
          <a:xfrm>
            <a:off x="10103841" y="5567519"/>
            <a:ext cx="1384300" cy="711200"/>
          </a:xfrm>
          <a:prstGeom prst="rect">
            <a:avLst/>
          </a:prstGeom>
        </p:spPr>
      </p:pic>
    </p:spTree>
    <p:extLst>
      <p:ext uri="{BB962C8B-B14F-4D97-AF65-F5344CB8AC3E}">
        <p14:creationId xmlns:p14="http://schemas.microsoft.com/office/powerpoint/2010/main" val="92747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11529</TotalTime>
  <Words>1311</Words>
  <Application>Microsoft Macintosh PowerPoint</Application>
  <PresentationFormat>Widescreen</PresentationFormat>
  <Paragraphs>164</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Courier New</vt:lpstr>
      <vt:lpstr>Office Theme</vt:lpstr>
      <vt:lpstr> Autonomous Vehicles  Upholding the Promise, Reimagining Mobility</vt:lpstr>
      <vt:lpstr>Disability Rights Education and Defense Fund </vt:lpstr>
      <vt:lpstr>Disability &amp; Mobility in the U.S.</vt:lpstr>
      <vt:lpstr>Past: Campaign for Lifts on Buses</vt:lpstr>
      <vt:lpstr>Present: Transit, MOD &amp; Vehicles</vt:lpstr>
      <vt:lpstr>Future Mobility: The AV Promise</vt:lpstr>
      <vt:lpstr>AV Access &amp; Equity Needs </vt:lpstr>
      <vt:lpstr>AVs in Shared Mobility &amp; Transit</vt:lpstr>
      <vt:lpstr>Opportunities to Advance Access</vt:lpstr>
      <vt:lpstr>Opportunities to Reimagine Mobility Today</vt:lpstr>
      <vt:lpstr>Equitable Mobility is Possible</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 Barriers &amp; Reimagining Future Mobility</dc:title>
  <dc:creator>Microsoft Office User</dc:creator>
  <cp:lastModifiedBy>Microsoft Office User</cp:lastModifiedBy>
  <cp:revision>239</cp:revision>
  <cp:lastPrinted>2019-07-11T19:06:16Z</cp:lastPrinted>
  <dcterms:created xsi:type="dcterms:W3CDTF">2018-10-29T19:19:43Z</dcterms:created>
  <dcterms:modified xsi:type="dcterms:W3CDTF">2019-07-12T14:03:28Z</dcterms:modified>
</cp:coreProperties>
</file>