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1"/>
  </p:notesMasterIdLst>
  <p:handoutMasterIdLst>
    <p:handoutMasterId r:id="rId42"/>
  </p:handoutMasterIdLst>
  <p:sldIdLst>
    <p:sldId id="296" r:id="rId2"/>
    <p:sldId id="532" r:id="rId3"/>
    <p:sldId id="513" r:id="rId4"/>
    <p:sldId id="515" r:id="rId5"/>
    <p:sldId id="557" r:id="rId6"/>
    <p:sldId id="542" r:id="rId7"/>
    <p:sldId id="516" r:id="rId8"/>
    <p:sldId id="554" r:id="rId9"/>
    <p:sldId id="535" r:id="rId10"/>
    <p:sldId id="537" r:id="rId11"/>
    <p:sldId id="530" r:id="rId12"/>
    <p:sldId id="551" r:id="rId13"/>
    <p:sldId id="552" r:id="rId14"/>
    <p:sldId id="517" r:id="rId15"/>
    <p:sldId id="533" r:id="rId16"/>
    <p:sldId id="538" r:id="rId17"/>
    <p:sldId id="543" r:id="rId18"/>
    <p:sldId id="540" r:id="rId19"/>
    <p:sldId id="534" r:id="rId20"/>
    <p:sldId id="539" r:id="rId21"/>
    <p:sldId id="555" r:id="rId22"/>
    <p:sldId id="541" r:id="rId23"/>
    <p:sldId id="553" r:id="rId24"/>
    <p:sldId id="528" r:id="rId25"/>
    <p:sldId id="547" r:id="rId26"/>
    <p:sldId id="549" r:id="rId27"/>
    <p:sldId id="550" r:id="rId28"/>
    <p:sldId id="258" r:id="rId29"/>
    <p:sldId id="259" r:id="rId30"/>
    <p:sldId id="260" r:id="rId31"/>
    <p:sldId id="261" r:id="rId32"/>
    <p:sldId id="262" r:id="rId33"/>
    <p:sldId id="263" r:id="rId34"/>
    <p:sldId id="264" r:id="rId35"/>
    <p:sldId id="527" r:id="rId36"/>
    <p:sldId id="544" r:id="rId37"/>
    <p:sldId id="559" r:id="rId38"/>
    <p:sldId id="561" r:id="rId39"/>
    <p:sldId id="560"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81"/>
  </p:normalViewPr>
  <p:slideViewPr>
    <p:cSldViewPr>
      <p:cViewPr varScale="1">
        <p:scale>
          <a:sx n="109" d="100"/>
          <a:sy n="109" d="100"/>
        </p:scale>
        <p:origin x="163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0"/>
    </p:cViewPr>
  </p:sorterViewPr>
  <p:notesViewPr>
    <p:cSldViewPr>
      <p:cViewPr varScale="1">
        <p:scale>
          <a:sx n="93" d="100"/>
          <a:sy n="93" d="100"/>
        </p:scale>
        <p:origin x="-198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B8D0E1E3-91E5-7942-B196-03035EE2B1A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charset="-128"/>
                <a:cs typeface="ヒラギノ角ゴ Pro W3" charset="-128"/>
              </a:defRPr>
            </a:lvl1pPr>
          </a:lstStyle>
          <a:p>
            <a:pPr>
              <a:defRPr/>
            </a:pPr>
            <a:endParaRPr lang="en-US"/>
          </a:p>
        </p:txBody>
      </p:sp>
      <p:sp>
        <p:nvSpPr>
          <p:cNvPr id="305155" name="Rectangle 3">
            <a:extLst>
              <a:ext uri="{FF2B5EF4-FFF2-40B4-BE49-F238E27FC236}">
                <a16:creationId xmlns:a16="http://schemas.microsoft.com/office/drawing/2014/main" id="{5B3D5088-7A4F-8A41-A5A5-1E9458FAB464}"/>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charset="-128"/>
                <a:cs typeface="ヒラギノ角ゴ Pro W3" charset="-128"/>
              </a:defRPr>
            </a:lvl1pPr>
          </a:lstStyle>
          <a:p>
            <a:pPr>
              <a:defRPr/>
            </a:pPr>
            <a:endParaRPr lang="en-US"/>
          </a:p>
        </p:txBody>
      </p:sp>
      <p:sp>
        <p:nvSpPr>
          <p:cNvPr id="305156" name="Rectangle 4">
            <a:extLst>
              <a:ext uri="{FF2B5EF4-FFF2-40B4-BE49-F238E27FC236}">
                <a16:creationId xmlns:a16="http://schemas.microsoft.com/office/drawing/2014/main" id="{AA1509C4-F565-EF4A-95AE-E2FFFDEB7548}"/>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charset="-128"/>
                <a:cs typeface="ヒラギノ角ゴ Pro W3" charset="-128"/>
              </a:defRPr>
            </a:lvl1pPr>
          </a:lstStyle>
          <a:p>
            <a:pPr>
              <a:defRPr/>
            </a:pPr>
            <a:endParaRPr lang="en-US"/>
          </a:p>
        </p:txBody>
      </p:sp>
      <p:sp>
        <p:nvSpPr>
          <p:cNvPr id="305157" name="Rectangle 5">
            <a:extLst>
              <a:ext uri="{FF2B5EF4-FFF2-40B4-BE49-F238E27FC236}">
                <a16:creationId xmlns:a16="http://schemas.microsoft.com/office/drawing/2014/main" id="{5A36383A-E234-F44D-9CD2-8491F155E004}"/>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ea typeface="ヒラギノ角ゴ Pro W3" panose="020B0300000000000000" pitchFamily="34" charset="-128"/>
              </a:defRPr>
            </a:lvl1pPr>
          </a:lstStyle>
          <a:p>
            <a:pPr>
              <a:defRPr/>
            </a:pPr>
            <a:fld id="{21BEC833-41A4-4349-862D-49C91AD4BD6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BC39718-EEEF-3846-8B89-32124338159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charset="-128"/>
                <a:cs typeface="ヒラギノ角ゴ Pro W3" charset="-128"/>
              </a:defRPr>
            </a:lvl1pPr>
          </a:lstStyle>
          <a:p>
            <a:pPr>
              <a:defRPr/>
            </a:pPr>
            <a:endParaRPr lang="en-US"/>
          </a:p>
        </p:txBody>
      </p:sp>
      <p:sp>
        <p:nvSpPr>
          <p:cNvPr id="3075" name="Rectangle 3">
            <a:extLst>
              <a:ext uri="{FF2B5EF4-FFF2-40B4-BE49-F238E27FC236}">
                <a16:creationId xmlns:a16="http://schemas.microsoft.com/office/drawing/2014/main" id="{BDD2A70A-2585-6F45-8136-78530F648680}"/>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charset="-128"/>
                <a:cs typeface="ヒラギノ角ゴ Pro W3" charset="-128"/>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3F1EF69F-449C-4A48-A83C-54A49B5D69F2}"/>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32DA5B2C-53BC-7745-9E0E-AC09C9054F2A}"/>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charset="-128"/>
                <a:cs typeface="ヒラギノ角ゴ Pro W3" charset="-128"/>
              </a:defRPr>
            </a:lvl1pPr>
          </a:lstStyle>
          <a:p>
            <a:pPr>
              <a:defRPr/>
            </a:pPr>
            <a:endParaRPr lang="en-US"/>
          </a:p>
        </p:txBody>
      </p:sp>
      <p:sp>
        <p:nvSpPr>
          <p:cNvPr id="3079" name="Rectangle 7">
            <a:extLst>
              <a:ext uri="{FF2B5EF4-FFF2-40B4-BE49-F238E27FC236}">
                <a16:creationId xmlns:a16="http://schemas.microsoft.com/office/drawing/2014/main" id="{CF961048-5C02-064F-A4F8-2D2F0FB2621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ea typeface="ヒラギノ角ゴ Pro W3" panose="020B0300000000000000" pitchFamily="34" charset="-128"/>
              </a:defRPr>
            </a:lvl1pPr>
          </a:lstStyle>
          <a:p>
            <a:pPr>
              <a:defRPr/>
            </a:pPr>
            <a:fld id="{74FC0C6A-0874-4E87-9862-5129959B3A2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ChangeArrowheads="1" noTextEdit="1"/>
          </p:cNvSpPr>
          <p:nvPr>
            <p:ph type="sldImg"/>
          </p:nvPr>
        </p:nvSpPr>
        <p:spPr>
          <a:ln/>
        </p:spPr>
      </p:sp>
      <p:sp>
        <p:nvSpPr>
          <p:cNvPr id="7170"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171"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07988">
              <a:defRPr sz="2400">
                <a:solidFill>
                  <a:schemeClr val="tx1"/>
                </a:solidFill>
                <a:latin typeface="Arial" panose="020B0604020202020204" pitchFamily="34" charset="0"/>
                <a:ea typeface="ヒラギノ角ゴ Pro W3" charset="-128"/>
              </a:defRPr>
            </a:lvl1pPr>
            <a:lvl2pPr marL="742950" indent="-285750" defTabSz="407988">
              <a:defRPr sz="2400">
                <a:solidFill>
                  <a:schemeClr val="tx1"/>
                </a:solidFill>
                <a:latin typeface="Arial" panose="020B0604020202020204" pitchFamily="34" charset="0"/>
                <a:ea typeface="ヒラギノ角ゴ Pro W3" charset="-128"/>
              </a:defRPr>
            </a:lvl2pPr>
            <a:lvl3pPr marL="1143000" indent="-228600" defTabSz="407988">
              <a:defRPr sz="2400">
                <a:solidFill>
                  <a:schemeClr val="tx1"/>
                </a:solidFill>
                <a:latin typeface="Arial" panose="020B0604020202020204" pitchFamily="34" charset="0"/>
                <a:ea typeface="ヒラギノ角ゴ Pro W3" charset="-128"/>
              </a:defRPr>
            </a:lvl3pPr>
            <a:lvl4pPr marL="1600200" indent="-228600" defTabSz="407988">
              <a:defRPr sz="2400">
                <a:solidFill>
                  <a:schemeClr val="tx1"/>
                </a:solidFill>
                <a:latin typeface="Arial" panose="020B0604020202020204" pitchFamily="34" charset="0"/>
                <a:ea typeface="ヒラギノ角ゴ Pro W3" charset="-128"/>
              </a:defRPr>
            </a:lvl4pPr>
            <a:lvl5pPr marL="2057400" indent="-228600" defTabSz="407988">
              <a:defRPr sz="2400">
                <a:solidFill>
                  <a:schemeClr val="tx1"/>
                </a:solidFill>
                <a:latin typeface="Arial" panose="020B0604020202020204" pitchFamily="34" charset="0"/>
                <a:ea typeface="ヒラギノ角ゴ Pro W3" charset="-128"/>
              </a:defRPr>
            </a:lvl5pPr>
            <a:lvl6pPr marL="2514600" indent="-228600" defTabSz="4079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4079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4079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4079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00852242-69D7-40B4-BCBF-35C666378F10}" type="slidenum">
              <a:rPr lang="en-US" altLang="en-US" sz="1200" smtClean="0">
                <a:solidFill>
                  <a:srgbClr val="000000"/>
                </a:solidFill>
                <a:latin typeface="Calibri" panose="020F0502020204030204" pitchFamily="34" charset="0"/>
              </a:rPr>
              <a:pPr/>
              <a:t>1</a:t>
            </a:fld>
            <a:endParaRPr lang="en-US" altLang="en-US" sz="1200" smtClean="0">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E28D5E5B-514A-4791-91DD-E4DCB6214346}" type="slidenum">
              <a:rPr lang="en-US" altLang="en-US" sz="1200" smtClean="0"/>
              <a:pPr/>
              <a:t>11</a:t>
            </a:fld>
            <a:endParaRPr lang="en-US" altLang="en-US" sz="1200" smtClean="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FF9A1D07-D4AA-45FE-A70C-57296698DBC5}" type="slidenum">
              <a:rPr lang="en-US" altLang="en-US" sz="1200" smtClean="0"/>
              <a:pPr/>
              <a:t>14</a:t>
            </a:fld>
            <a:endParaRPr lang="en-US" altLang="en-US" sz="1200" smtClean="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F24DB262-B984-4C13-AAD4-2419211A271E}" type="slidenum">
              <a:rPr lang="en-US" altLang="en-US" sz="1200" smtClean="0"/>
              <a:pPr/>
              <a:t>15</a:t>
            </a:fld>
            <a:endParaRPr lang="en-US" altLang="en-US" sz="1200" smtClean="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A3ED6D5A-A8FF-490F-98A4-3247195DBCC2}" type="slidenum">
              <a:rPr lang="en-US" altLang="en-US" sz="1200" smtClean="0"/>
              <a:pPr/>
              <a:t>16</a:t>
            </a:fld>
            <a:endParaRPr lang="en-US" altLang="en-US" sz="1200" smtClean="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9058507-0CC6-4DAF-82A2-66F6D1507CAF}" type="slidenum">
              <a:rPr lang="en-US" altLang="en-US" sz="1200" smtClean="0"/>
              <a:pPr/>
              <a:t>17</a:t>
            </a:fld>
            <a:endParaRPr lang="en-US" altLang="en-US" sz="1200" smtClean="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849FE7F-B1C7-4268-81D7-EC9880BA1F89}" type="slidenum">
              <a:rPr lang="en-US" altLang="en-US" sz="1200" smtClean="0"/>
              <a:pPr/>
              <a:t>18</a:t>
            </a:fld>
            <a:endParaRPr lang="en-US" altLang="en-US" sz="1200" smtClean="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852D3F-658C-4024-A23E-7FDBC3875C7C}" type="slidenum">
              <a:rPr lang="en-US" altLang="en-US" sz="1200" smtClean="0"/>
              <a:pPr/>
              <a:t>19</a:t>
            </a:fld>
            <a:endParaRPr lang="en-US" altLang="en-US" sz="1200" smtClean="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ED2F1DFC-A441-42B7-8413-2A3860C43640}" type="slidenum">
              <a:rPr lang="en-US" altLang="en-US" sz="1200" smtClean="0"/>
              <a:pPr/>
              <a:t>20</a:t>
            </a:fld>
            <a:endParaRPr lang="en-US" altLang="en-US" sz="1200" smtClean="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55A10B1D-8C5D-4A7C-BE89-26360C3AFCEA}" type="slidenum">
              <a:rPr lang="en-US" altLang="en-US" sz="1200" smtClean="0"/>
              <a:pPr/>
              <a:t>22</a:t>
            </a:fld>
            <a:endParaRPr lang="en-US" altLang="en-US" sz="1200" smtClean="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D4358B69-6A50-4CBB-8299-8602941E8334}" type="slidenum">
              <a:rPr lang="en-US" altLang="en-US" sz="1200" smtClean="0"/>
              <a:pPr/>
              <a:t>23</a:t>
            </a:fld>
            <a:endParaRPr lang="en-US" altLang="en-US" sz="1200" smtClean="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06EBC3F-0AED-4F8B-9458-613118D05EC0}" type="slidenum">
              <a:rPr lang="en-US" altLang="en-US" sz="1200" smtClean="0"/>
              <a:pPr/>
              <a:t>2</a:t>
            </a:fld>
            <a:endParaRPr lang="en-US" altLang="en-US" sz="1200" smtClean="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5783776D-955C-432E-97F3-4E3C8A44CE4E}" type="slidenum">
              <a:rPr lang="en-US" altLang="en-US" sz="1200" smtClean="0"/>
              <a:pPr/>
              <a:t>24</a:t>
            </a:fld>
            <a:endParaRPr lang="en-US" altLang="en-US" sz="1200" smtClean="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A375953F-5737-4F23-AE20-1167E3ED2D93}" type="slidenum">
              <a:rPr lang="en-US" altLang="en-US" sz="1200" smtClean="0">
                <a:latin typeface="Helvetica" panose="020B0604020202020204" pitchFamily="34" charset="0"/>
                <a:ea typeface="MS PGothic" panose="020B0600070205080204" pitchFamily="34" charset="-128"/>
              </a:rPr>
              <a:pPr/>
              <a:t>28</a:t>
            </a:fld>
            <a:endParaRPr lang="en-US" altLang="en-US" sz="1200" smtClean="0">
              <a:latin typeface="Helvetica" panose="020B0604020202020204" pitchFamily="34" charset="0"/>
              <a:ea typeface="MS PGothic" panose="020B0600070205080204" pitchFamily="34" charset="-128"/>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MS PGothic"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BB19CB1A-CC71-4BA2-99C3-52AB6AC1774A}" type="slidenum">
              <a:rPr lang="en-US" altLang="en-US" sz="1200" smtClean="0">
                <a:latin typeface="Helvetica" panose="020B0604020202020204" pitchFamily="34" charset="0"/>
                <a:ea typeface="MS PGothic" panose="020B0600070205080204" pitchFamily="34" charset="-128"/>
              </a:rPr>
              <a:pPr/>
              <a:t>29</a:t>
            </a:fld>
            <a:endParaRPr lang="en-US" altLang="en-US" sz="1200" smtClean="0">
              <a:latin typeface="Helvetica" panose="020B0604020202020204" pitchFamily="34" charset="0"/>
              <a:ea typeface="MS PGothic" panose="020B0600070205080204" pitchFamily="34" charset="-128"/>
            </a:endParaRPr>
          </a:p>
        </p:txBody>
      </p:sp>
      <p:sp>
        <p:nvSpPr>
          <p:cNvPr id="57346" name="Rectangle 2"/>
          <p:cNvSpPr>
            <a:spLocks noGrp="1" noRot="1" noChangeAspect="1" noChangeArrowheads="1" noTextEdit="1"/>
          </p:cNvSpPr>
          <p:nvPr>
            <p:ph type="sldImg"/>
          </p:nvPr>
        </p:nvSpPr>
        <p:spPr>
          <a:solidFill>
            <a:srgbClr val="FFFFFF"/>
          </a:solidFill>
          <a:ln/>
        </p:spPr>
      </p:sp>
      <p:sp>
        <p:nvSpPr>
          <p:cNvPr id="573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smtClean="0">
              <a:latin typeface="Arial" panose="020B0604020202020204" pitchFamily="34" charset="0"/>
              <a:ea typeface="MS PGothic"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6C001329-82AB-4DDA-B537-30135DAC6223}" type="slidenum">
              <a:rPr lang="en-US" altLang="en-US" sz="1200" smtClean="0">
                <a:latin typeface="Helvetica" panose="020B0604020202020204" pitchFamily="34" charset="0"/>
                <a:ea typeface="MS PGothic" panose="020B0600070205080204" pitchFamily="34" charset="-128"/>
              </a:rPr>
              <a:pPr/>
              <a:t>30</a:t>
            </a:fld>
            <a:endParaRPr lang="en-US" altLang="en-US" sz="1200" smtClean="0">
              <a:latin typeface="Helvetica" panose="020B0604020202020204" pitchFamily="34" charset="0"/>
              <a:ea typeface="MS PGothic" panose="020B0600070205080204" pitchFamily="34" charset="-128"/>
            </a:endParaRPr>
          </a:p>
        </p:txBody>
      </p:sp>
      <p:sp>
        <p:nvSpPr>
          <p:cNvPr id="59394" name="Rectangle 2"/>
          <p:cNvSpPr>
            <a:spLocks noGrp="1" noRot="1" noChangeAspect="1" noChangeArrowheads="1" noTextEdit="1"/>
          </p:cNvSpPr>
          <p:nvPr>
            <p:ph type="sldImg"/>
          </p:nvPr>
        </p:nvSpPr>
        <p:spPr>
          <a:solidFill>
            <a:srgbClr val="FFFFFF"/>
          </a:solidFill>
          <a:ln/>
        </p:spPr>
      </p:sp>
      <p:sp>
        <p:nvSpPr>
          <p:cNvPr id="593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smtClean="0">
              <a:latin typeface="Arial" panose="020B0604020202020204" pitchFamily="34" charset="0"/>
              <a:ea typeface="MS PGothic"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B7F203B6-D8E0-442B-A9A0-C3BFFB8285B9}" type="slidenum">
              <a:rPr lang="en-US" altLang="en-US" sz="1200" smtClean="0">
                <a:latin typeface="Helvetica" panose="020B0604020202020204" pitchFamily="34" charset="0"/>
                <a:ea typeface="MS PGothic" panose="020B0600070205080204" pitchFamily="34" charset="-128"/>
              </a:rPr>
              <a:pPr/>
              <a:t>31</a:t>
            </a:fld>
            <a:endParaRPr lang="en-US" altLang="en-US" sz="1200" smtClean="0">
              <a:latin typeface="Helvetica" panose="020B0604020202020204" pitchFamily="34" charset="0"/>
              <a:ea typeface="MS PGothic" panose="020B0600070205080204" pitchFamily="34" charset="-128"/>
            </a:endParaRPr>
          </a:p>
        </p:txBody>
      </p:sp>
      <p:sp>
        <p:nvSpPr>
          <p:cNvPr id="61442" name="Rectangle 2"/>
          <p:cNvSpPr>
            <a:spLocks noGrp="1" noRot="1" noChangeAspect="1" noChangeArrowheads="1" noTextEdit="1"/>
          </p:cNvSpPr>
          <p:nvPr>
            <p:ph type="sldImg"/>
          </p:nvPr>
        </p:nvSpPr>
        <p:spPr>
          <a:solidFill>
            <a:srgbClr val="FFFFFF"/>
          </a:solidFill>
          <a:ln/>
        </p:spPr>
      </p:sp>
      <p:sp>
        <p:nvSpPr>
          <p:cNvPr id="614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smtClean="0">
              <a:latin typeface="Arial" panose="020B0604020202020204" pitchFamily="34" charset="0"/>
              <a:ea typeface="MS PGothic"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ADEC43A5-B3C5-44BD-A2C0-D203FFAB682D}" type="slidenum">
              <a:rPr lang="en-US" altLang="en-US" sz="1200" smtClean="0">
                <a:latin typeface="Helvetica" panose="020B0604020202020204" pitchFamily="34" charset="0"/>
                <a:ea typeface="MS PGothic" panose="020B0600070205080204" pitchFamily="34" charset="-128"/>
              </a:rPr>
              <a:pPr/>
              <a:t>32</a:t>
            </a:fld>
            <a:endParaRPr lang="en-US" altLang="en-US" sz="1200" smtClean="0">
              <a:latin typeface="Helvetica" panose="020B0604020202020204" pitchFamily="34" charset="0"/>
              <a:ea typeface="MS PGothic" panose="020B0600070205080204" pitchFamily="34" charset="-128"/>
            </a:endParaRPr>
          </a:p>
        </p:txBody>
      </p:sp>
      <p:sp>
        <p:nvSpPr>
          <p:cNvPr id="63490" name="Rectangle 2"/>
          <p:cNvSpPr>
            <a:spLocks noGrp="1" noRot="1" noChangeAspect="1" noChangeArrowheads="1" noTextEdit="1"/>
          </p:cNvSpPr>
          <p:nvPr>
            <p:ph type="sldImg"/>
          </p:nvPr>
        </p:nvSpPr>
        <p:spPr>
          <a:solidFill>
            <a:srgbClr val="FFFFFF"/>
          </a:solidFill>
          <a:ln/>
        </p:spPr>
      </p:sp>
      <p:sp>
        <p:nvSpPr>
          <p:cNvPr id="634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smtClean="0">
              <a:latin typeface="Arial" panose="020B0604020202020204" pitchFamily="34" charset="0"/>
              <a:ea typeface="MS PGothic"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D9970757-4F0C-4BDD-9D5C-FAD173F718A4}" type="slidenum">
              <a:rPr lang="en-US" altLang="en-US" sz="1200" smtClean="0">
                <a:latin typeface="Helvetica" panose="020B0604020202020204" pitchFamily="34" charset="0"/>
                <a:ea typeface="MS PGothic" panose="020B0600070205080204" pitchFamily="34" charset="-128"/>
              </a:rPr>
              <a:pPr/>
              <a:t>33</a:t>
            </a:fld>
            <a:endParaRPr lang="en-US" altLang="en-US" sz="1200" smtClean="0">
              <a:latin typeface="Helvetica" panose="020B0604020202020204" pitchFamily="34" charset="0"/>
              <a:ea typeface="MS PGothic" panose="020B0600070205080204" pitchFamily="34" charset="-128"/>
            </a:endParaRPr>
          </a:p>
        </p:txBody>
      </p:sp>
      <p:sp>
        <p:nvSpPr>
          <p:cNvPr id="65538" name="Rectangle 2"/>
          <p:cNvSpPr>
            <a:spLocks noGrp="1" noRot="1" noChangeAspect="1" noChangeArrowheads="1" noTextEdit="1"/>
          </p:cNvSpPr>
          <p:nvPr>
            <p:ph type="sldImg"/>
          </p:nvPr>
        </p:nvSpPr>
        <p:spPr>
          <a:solidFill>
            <a:srgbClr val="FFFFFF"/>
          </a:solidFill>
          <a:ln/>
        </p:spPr>
      </p:sp>
      <p:sp>
        <p:nvSpPr>
          <p:cNvPr id="655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smtClean="0">
              <a:latin typeface="Arial" panose="020B0604020202020204" pitchFamily="34" charset="0"/>
              <a:ea typeface="MS PGothic"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FDBE452F-D44E-43C6-B212-58FE6B5F6D53}" type="slidenum">
              <a:rPr lang="en-US" altLang="en-US" sz="1200" smtClean="0">
                <a:latin typeface="Helvetica" panose="020B0604020202020204" pitchFamily="34" charset="0"/>
                <a:ea typeface="MS PGothic" panose="020B0600070205080204" pitchFamily="34" charset="-128"/>
              </a:rPr>
              <a:pPr/>
              <a:t>34</a:t>
            </a:fld>
            <a:endParaRPr lang="en-US" altLang="en-US" sz="1200" smtClean="0">
              <a:latin typeface="Helvetica" panose="020B0604020202020204" pitchFamily="34" charset="0"/>
              <a:ea typeface="MS PGothic" panose="020B0600070205080204" pitchFamily="34" charset="-128"/>
            </a:endParaRPr>
          </a:p>
        </p:txBody>
      </p:sp>
      <p:sp>
        <p:nvSpPr>
          <p:cNvPr id="67586" name="Rectangle 2"/>
          <p:cNvSpPr>
            <a:spLocks noGrp="1" noRot="1" noChangeAspect="1" noChangeArrowheads="1" noTextEdit="1"/>
          </p:cNvSpPr>
          <p:nvPr>
            <p:ph type="sldImg"/>
          </p:nvPr>
        </p:nvSpPr>
        <p:spPr>
          <a:solidFill>
            <a:srgbClr val="FFFFFF"/>
          </a:solidFill>
          <a:ln/>
        </p:spPr>
      </p:sp>
      <p:sp>
        <p:nvSpPr>
          <p:cNvPr id="675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smtClean="0">
              <a:latin typeface="Arial" panose="020B0604020202020204" pitchFamily="34" charset="0"/>
              <a:ea typeface="MS PGothic"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E9B66B5D-DEBD-4F83-A6A6-556F2A056BE5}" type="slidenum">
              <a:rPr lang="en-US" altLang="en-US" sz="1200" smtClean="0"/>
              <a:pPr/>
              <a:t>35</a:t>
            </a:fld>
            <a:endParaRPr lang="en-US" altLang="en-US" sz="1200" smtClean="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F80593E3-084E-4E3F-8D4F-811EC0D6E780}" type="slidenum">
              <a:rPr lang="en-US" altLang="en-US" sz="1200" smtClean="0"/>
              <a:pPr/>
              <a:t>36</a:t>
            </a:fld>
            <a:endParaRPr lang="en-US" altLang="en-US" sz="1200" smtClean="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F3FDE7DD-00CF-4DE8-948F-67EAB79ABFD3}" type="slidenum">
              <a:rPr lang="en-US" altLang="en-US" sz="1200" smtClean="0"/>
              <a:pPr/>
              <a:t>3</a:t>
            </a:fld>
            <a:endParaRPr lang="en-US" altLang="en-US" sz="1200" smtClean="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C31E63C8-2ED8-463C-9997-37CCB0D5155F}" type="slidenum">
              <a:rPr lang="en-US" altLang="en-US" sz="1200" smtClean="0"/>
              <a:pPr/>
              <a:t>37</a:t>
            </a:fld>
            <a:endParaRPr lang="en-US" altLang="en-US" sz="1200" smtClean="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87FD5ACD-1705-42BB-8BD5-2116BE1CD4C0}" type="slidenum">
              <a:rPr lang="en-US" altLang="en-US" sz="1200" smtClean="0"/>
              <a:pPr/>
              <a:t>38</a:t>
            </a:fld>
            <a:endParaRPr lang="en-US" altLang="en-US" sz="1200" smtClean="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08BFA939-CC8F-4E68-9DA3-A7728639F875}" type="slidenum">
              <a:rPr lang="en-US" altLang="en-US" sz="1200" smtClean="0"/>
              <a:pPr/>
              <a:t>39</a:t>
            </a:fld>
            <a:endParaRPr lang="en-US" altLang="en-US" sz="1200" smtClean="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E0D6DF02-98B2-4FFC-8D20-00D26C81A50C}" type="slidenum">
              <a:rPr lang="en-US" altLang="en-US" sz="1200" smtClean="0"/>
              <a:pPr/>
              <a:t>4</a:t>
            </a:fld>
            <a:endParaRPr lang="en-US" altLang="en-US" sz="1200" smtClean="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503DFCEA-90CF-4E1F-AC49-A7E3CAF01126}" type="slidenum">
              <a:rPr lang="en-US" altLang="en-US" sz="1200" smtClean="0"/>
              <a:pPr/>
              <a:t>5</a:t>
            </a:fld>
            <a:endParaRPr lang="en-US" altLang="en-US" sz="1200" smtClean="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8F6EA1CA-15B4-45D4-A0AC-46FF783B339B}" type="slidenum">
              <a:rPr lang="en-US" altLang="en-US" sz="1200" smtClean="0"/>
              <a:pPr/>
              <a:t>7</a:t>
            </a:fld>
            <a:endParaRPr lang="en-US" altLang="en-US" sz="1200" smtClean="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E82DA731-80A7-4840-9C83-E5BD0FED58B7}" type="slidenum">
              <a:rPr lang="en-US" altLang="en-US" sz="1200" smtClean="0"/>
              <a:pPr/>
              <a:t>8</a:t>
            </a:fld>
            <a:endParaRPr lang="en-US" altLang="en-US" sz="1200" smtClean="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8E749D03-D9E6-4370-9346-9523319A0764}" type="slidenum">
              <a:rPr lang="en-US" altLang="en-US" sz="1200" smtClean="0"/>
              <a:pPr/>
              <a:t>9</a:t>
            </a:fld>
            <a:endParaRPr lang="en-US" altLang="en-US" sz="1200" smtClean="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BCFA9B37-92A3-4572-AEAD-C8D1153FA9CA}" type="slidenum">
              <a:rPr lang="en-US" altLang="en-US" sz="1200" smtClean="0"/>
              <a:pPr/>
              <a:t>10</a:t>
            </a:fld>
            <a:endParaRPr lang="en-US" altLang="en-US" sz="1200"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DDA6C6-3E44-AE46-A6A9-76D6E16DC4F5}"/>
              </a:ext>
            </a:extLst>
          </p:cNvPr>
          <p:cNvSpPr>
            <a:spLocks noChangeArrowheads="1"/>
          </p:cNvSpPr>
          <p:nvPr userDrawn="1"/>
        </p:nvSpPr>
        <p:spPr bwMode="auto">
          <a:xfrm>
            <a:off x="0" y="5791200"/>
            <a:ext cx="9144000" cy="1066800"/>
          </a:xfrm>
          <a:prstGeom prst="rect">
            <a:avLst/>
          </a:prstGeom>
          <a:solidFill>
            <a:srgbClr val="0C284A"/>
          </a:solidFill>
          <a:ln>
            <a:noFill/>
          </a:ln>
          <a:extLst/>
        </p:spPr>
        <p:txBody>
          <a:bodyPr wrap="none" anchor="ct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defRPr/>
            </a:pPr>
            <a:endParaRPr lang="en-US" altLang="en-US"/>
          </a:p>
        </p:txBody>
      </p:sp>
      <p:sp>
        <p:nvSpPr>
          <p:cNvPr id="5" name="Rectangle 4">
            <a:extLst>
              <a:ext uri="{FF2B5EF4-FFF2-40B4-BE49-F238E27FC236}">
                <a16:creationId xmlns:a16="http://schemas.microsoft.com/office/drawing/2014/main" id="{F046B972-52D3-D842-9A85-43AEEAF6E6F7}"/>
              </a:ext>
            </a:extLst>
          </p:cNvPr>
          <p:cNvSpPr>
            <a:spLocks noChangeArrowheads="1"/>
          </p:cNvSpPr>
          <p:nvPr userDrawn="1"/>
        </p:nvSpPr>
        <p:spPr bwMode="auto">
          <a:xfrm>
            <a:off x="0" y="0"/>
            <a:ext cx="9144000" cy="228600"/>
          </a:xfrm>
          <a:prstGeom prst="rect">
            <a:avLst/>
          </a:prstGeom>
          <a:solidFill>
            <a:srgbClr val="F8AC1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defRPr/>
            </a:pPr>
            <a:endParaRPr lang="en-US" altLang="en-US"/>
          </a:p>
        </p:txBody>
      </p:sp>
      <p:pic>
        <p:nvPicPr>
          <p:cNvPr id="6" name="Picture 15" descr="UMTRI-Written-Out-yellow"/>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1325" y="5907088"/>
            <a:ext cx="57165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4"/>
          <p:cNvSpPr>
            <a:spLocks noGrp="1" noChangeArrowheads="1"/>
          </p:cNvSpPr>
          <p:nvPr>
            <p:ph type="ctrTitle"/>
          </p:nvPr>
        </p:nvSpPr>
        <p:spPr>
          <a:xfrm>
            <a:off x="609600" y="1905000"/>
            <a:ext cx="7772400" cy="1143000"/>
          </a:xfrm>
        </p:spPr>
        <p:txBody>
          <a:bodyPr/>
          <a:lstStyle>
            <a:lvl1pPr>
              <a:defRPr/>
            </a:lvl1pPr>
          </a:lstStyle>
          <a:p>
            <a:r>
              <a:rPr lang="en-US"/>
              <a:t>Click to edit Master title style</a:t>
            </a:r>
          </a:p>
        </p:txBody>
      </p:sp>
      <p:sp>
        <p:nvSpPr>
          <p:cNvPr id="6149" name="Rectangle 5"/>
          <p:cNvSpPr>
            <a:spLocks noGrp="1" noChangeArrowheads="1"/>
          </p:cNvSpPr>
          <p:nvPr>
            <p:ph type="subTitle" idx="1"/>
          </p:nvPr>
        </p:nvSpPr>
        <p:spPr>
          <a:xfrm>
            <a:off x="1371600" y="3962400"/>
            <a:ext cx="6400800" cy="10668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976071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482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896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710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A062FC-8B46-EC40-AA36-0FEBB9700866}"/>
              </a:ext>
            </a:extLst>
          </p:cNvPr>
          <p:cNvSpPr/>
          <p:nvPr userDrawn="1"/>
        </p:nvSpPr>
        <p:spPr>
          <a:xfrm>
            <a:off x="0" y="6324600"/>
            <a:ext cx="9144000" cy="533400"/>
          </a:xfrm>
          <a:prstGeom prst="rect">
            <a:avLst/>
          </a:prstGeom>
          <a:solidFill>
            <a:srgbClr val="0E284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7175" y="6419850"/>
            <a:ext cx="1336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A7D12E04-CCE5-694D-B73B-BA82D224CB58}"/>
              </a:ext>
            </a:extLst>
          </p:cNvPr>
          <p:cNvSpPr>
            <a:spLocks noGrp="1"/>
          </p:cNvSpPr>
          <p:nvPr>
            <p:ph type="dt" sz="half" idx="10"/>
          </p:nvPr>
        </p:nvSpPr>
        <p:spPr>
          <a:xfrm>
            <a:off x="0" y="0"/>
            <a:ext cx="0" cy="0"/>
          </a:xfrm>
        </p:spPr>
        <p:txBody>
          <a:bodyPr/>
          <a:lstStyle>
            <a:lvl1pPr>
              <a:defRPr>
                <a:ea typeface="ヒラギノ角ゴ Pro W3" panose="020B0300000000000000" pitchFamily="34" charset="-128"/>
              </a:defRPr>
            </a:lvl1pPr>
          </a:lstStyle>
          <a:p>
            <a:pPr>
              <a:defRPr/>
            </a:pPr>
            <a:fld id="{3BEF91A4-5B8C-4EF9-9CE8-7EAB63C0F6E2}" type="datetime1">
              <a:rPr lang="en-US"/>
              <a:pPr>
                <a:defRPr/>
              </a:pPr>
              <a:t>7/31/2019</a:t>
            </a:fld>
            <a:endParaRPr lang="en-US"/>
          </a:p>
        </p:txBody>
      </p:sp>
      <p:sp>
        <p:nvSpPr>
          <p:cNvPr id="7" name="Footer Placeholder 4">
            <a:extLst>
              <a:ext uri="{FF2B5EF4-FFF2-40B4-BE49-F238E27FC236}">
                <a16:creationId xmlns:a16="http://schemas.microsoft.com/office/drawing/2014/main" id="{26DB1446-D849-5544-B035-9567B4E51F82}"/>
              </a:ext>
            </a:extLst>
          </p:cNvPr>
          <p:cNvSpPr>
            <a:spLocks noGrp="1"/>
          </p:cNvSpPr>
          <p:nvPr>
            <p:ph type="ftr" sz="quarter" idx="11"/>
          </p:nvPr>
        </p:nvSpPr>
        <p:spPr>
          <a:xfrm>
            <a:off x="0" y="0"/>
            <a:ext cx="0" cy="0"/>
          </a:xfrm>
        </p:spPr>
        <p:txBody>
          <a:bodyPr/>
          <a:lstStyle>
            <a:lvl1pPr>
              <a:defRPr>
                <a:ea typeface="ヒラギノ角ゴ Pro W3" panose="020B0300000000000000" pitchFamily="34" charset="-128"/>
              </a:defRPr>
            </a:lvl1pPr>
          </a:lstStyle>
          <a:p>
            <a:pPr>
              <a:defRPr/>
            </a:pPr>
            <a:endParaRPr lang="en-US"/>
          </a:p>
        </p:txBody>
      </p:sp>
      <p:sp>
        <p:nvSpPr>
          <p:cNvPr id="8" name="Slide Number Placeholder 5">
            <a:extLst>
              <a:ext uri="{FF2B5EF4-FFF2-40B4-BE49-F238E27FC236}">
                <a16:creationId xmlns:a16="http://schemas.microsoft.com/office/drawing/2014/main" id="{62A48992-60E2-4343-BF7A-F5D6586E91FD}"/>
              </a:ext>
            </a:extLst>
          </p:cNvPr>
          <p:cNvSpPr>
            <a:spLocks noGrp="1"/>
          </p:cNvSpPr>
          <p:nvPr>
            <p:ph type="sldNum" sz="quarter" idx="12"/>
          </p:nvPr>
        </p:nvSpPr>
        <p:spPr>
          <a:xfrm>
            <a:off x="0" y="0"/>
            <a:ext cx="0" cy="0"/>
          </a:xfrm>
        </p:spPr>
        <p:txBody>
          <a:bodyPr/>
          <a:lstStyle>
            <a:lvl1pPr>
              <a:defRPr>
                <a:ea typeface="ヒラギノ角ゴ Pro W3" panose="020B0300000000000000" pitchFamily="34" charset="-128"/>
              </a:defRPr>
            </a:lvl1pPr>
          </a:lstStyle>
          <a:p>
            <a:pPr>
              <a:defRPr/>
            </a:pPr>
            <a:fld id="{120B26E2-FC34-4DB6-85B9-6F2C3D689F96}" type="slidenum">
              <a:rPr lang="en-US"/>
              <a:pPr>
                <a:defRPr/>
              </a:pPr>
              <a:t>‹#›</a:t>
            </a:fld>
            <a:endParaRPr lang="en-US"/>
          </a:p>
        </p:txBody>
      </p:sp>
    </p:spTree>
    <p:extLst>
      <p:ext uri="{BB962C8B-B14F-4D97-AF65-F5344CB8AC3E}">
        <p14:creationId xmlns:p14="http://schemas.microsoft.com/office/powerpoint/2010/main" val="389868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EB9F24-C6F2-7B4B-925F-7A5BAA82F3DE}"/>
              </a:ext>
            </a:extLst>
          </p:cNvPr>
          <p:cNvSpPr>
            <a:spLocks noGrp="1"/>
          </p:cNvSpPr>
          <p:nvPr>
            <p:ph type="body" sz="half" idx="2"/>
          </p:nvPr>
        </p:nvSpPr>
        <p:spPr>
          <a:xfrm>
            <a:off x="6380" y="0"/>
            <a:ext cx="4572000" cy="6324600"/>
          </a:xfrm>
          <a:solidFill>
            <a:srgbClr val="001B36">
              <a:alpha val="80000"/>
            </a:srgbClr>
          </a:solidFill>
        </p:spPr>
        <p:txBody>
          <a:bodyPr lIns="365760" anchor="ctr">
            <a:normAutofit/>
          </a:bodyPr>
          <a:lstStyle>
            <a:lvl1pPr marL="0" indent="0">
              <a:spcBef>
                <a:spcPts val="1800"/>
              </a:spcBef>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988122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19153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947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341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9424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59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377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295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6">
            <a:extLst>
              <a:ext uri="{FF2B5EF4-FFF2-40B4-BE49-F238E27FC236}">
                <a16:creationId xmlns:a16="http://schemas.microsoft.com/office/drawing/2014/main" id="{A56AE5A2-BFBF-BA44-A80B-8FD26A03946A}"/>
              </a:ext>
            </a:extLst>
          </p:cNvPr>
          <p:cNvSpPr/>
          <p:nvPr userDrawn="1"/>
        </p:nvSpPr>
        <p:spPr>
          <a:xfrm>
            <a:off x="0" y="6324600"/>
            <a:ext cx="9144000" cy="533400"/>
          </a:xfrm>
          <a:prstGeom prst="rect">
            <a:avLst/>
          </a:prstGeom>
          <a:solidFill>
            <a:srgbClr val="0E284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029"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57175" y="6419850"/>
            <a:ext cx="1336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9" r:id="rId1"/>
    <p:sldLayoutId id="2147483960"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p:txStyles>
    <p:titleStyle>
      <a:lvl1pPr algn="ctr" rtl="0" eaLnBrk="0" fontAlgn="base" hangingPunct="0">
        <a:spcBef>
          <a:spcPct val="0"/>
        </a:spcBef>
        <a:spcAft>
          <a:spcPct val="0"/>
        </a:spcAft>
        <a:defRPr sz="4400">
          <a:solidFill>
            <a:srgbClr val="2A4687"/>
          </a:solidFill>
          <a:latin typeface="+mj-lt"/>
          <a:ea typeface="+mj-ea"/>
          <a:cs typeface="+mj-cs"/>
        </a:defRPr>
      </a:lvl1pPr>
      <a:lvl2pPr algn="ctr" rtl="0" eaLnBrk="0" fontAlgn="base" hangingPunct="0">
        <a:spcBef>
          <a:spcPct val="0"/>
        </a:spcBef>
        <a:spcAft>
          <a:spcPct val="0"/>
        </a:spcAft>
        <a:defRPr sz="4400">
          <a:solidFill>
            <a:srgbClr val="2A4687"/>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rgbClr val="2A4687"/>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rgbClr val="2A4687"/>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rgbClr val="2A4687"/>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rgbClr val="2A4687"/>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rgbClr val="2A4687"/>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rgbClr val="2A4687"/>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rgbClr val="2A4687"/>
          </a:solidFill>
          <a:latin typeface="Arial" charset="0"/>
          <a:ea typeface="ヒラギノ角ゴ Pro W3" charset="-128"/>
          <a:cs typeface="ヒラギノ角ゴ Pro W3" charset="-128"/>
        </a:defRPr>
      </a:lvl9pPr>
    </p:titleStyle>
    <p:bodyStyle>
      <a:lvl1pPr marL="342900" indent="-342900" algn="l" rtl="0" eaLnBrk="0" fontAlgn="base" hangingPunct="0">
        <a:spcBef>
          <a:spcPct val="0"/>
        </a:spcBef>
        <a:spcAft>
          <a:spcPct val="0"/>
        </a:spcAft>
        <a:buChar char="•"/>
        <a:defRPr sz="3200">
          <a:solidFill>
            <a:srgbClr val="2A4687"/>
          </a:solidFill>
          <a:latin typeface="+mn-lt"/>
          <a:ea typeface="+mn-ea"/>
          <a:cs typeface="+mn-cs"/>
        </a:defRPr>
      </a:lvl1pPr>
      <a:lvl2pPr marL="742950" indent="-285750" algn="l" rtl="0" eaLnBrk="0" fontAlgn="base" hangingPunct="0">
        <a:spcBef>
          <a:spcPct val="0"/>
        </a:spcBef>
        <a:spcAft>
          <a:spcPct val="0"/>
        </a:spcAft>
        <a:buChar char="–"/>
        <a:defRPr sz="2800">
          <a:solidFill>
            <a:srgbClr val="2A4687"/>
          </a:solidFill>
          <a:latin typeface="+mn-lt"/>
          <a:ea typeface="+mn-ea"/>
          <a:cs typeface="+mn-cs"/>
        </a:defRPr>
      </a:lvl2pPr>
      <a:lvl3pPr marL="1143000" indent="-228600" algn="l" rtl="0" eaLnBrk="0" fontAlgn="base" hangingPunct="0">
        <a:spcBef>
          <a:spcPct val="0"/>
        </a:spcBef>
        <a:spcAft>
          <a:spcPct val="0"/>
        </a:spcAft>
        <a:buChar char="•"/>
        <a:defRPr sz="2400">
          <a:solidFill>
            <a:srgbClr val="2A4687"/>
          </a:solidFill>
          <a:latin typeface="+mn-lt"/>
          <a:ea typeface="+mn-ea"/>
          <a:cs typeface="+mn-cs"/>
        </a:defRPr>
      </a:lvl3pPr>
      <a:lvl4pPr marL="1600200" indent="-228600" algn="l" rtl="0" eaLnBrk="0" fontAlgn="base" hangingPunct="0">
        <a:spcBef>
          <a:spcPct val="0"/>
        </a:spcBef>
        <a:spcAft>
          <a:spcPct val="0"/>
        </a:spcAft>
        <a:buChar char="–"/>
        <a:defRPr sz="2000">
          <a:solidFill>
            <a:srgbClr val="2A4687"/>
          </a:solidFill>
          <a:latin typeface="+mn-lt"/>
          <a:ea typeface="+mn-ea"/>
          <a:cs typeface="+mn-cs"/>
        </a:defRPr>
      </a:lvl4pPr>
      <a:lvl5pPr marL="2057400" indent="-228600" algn="l" rtl="0" eaLnBrk="0" fontAlgn="base" hangingPunct="0">
        <a:spcBef>
          <a:spcPct val="0"/>
        </a:spcBef>
        <a:spcAft>
          <a:spcPct val="0"/>
        </a:spcAft>
        <a:buChar char="»"/>
        <a:defRPr sz="2000">
          <a:solidFill>
            <a:srgbClr val="2A4687"/>
          </a:solidFill>
          <a:latin typeface="+mn-lt"/>
          <a:ea typeface="+mn-ea"/>
          <a:cs typeface="+mn-cs"/>
        </a:defRPr>
      </a:lvl5pPr>
      <a:lvl6pPr marL="2514600" indent="-228600" algn="l" rtl="0" fontAlgn="base">
        <a:spcBef>
          <a:spcPct val="0"/>
        </a:spcBef>
        <a:spcAft>
          <a:spcPct val="0"/>
        </a:spcAft>
        <a:buChar char="»"/>
        <a:defRPr sz="2000">
          <a:solidFill>
            <a:srgbClr val="2A4687"/>
          </a:solidFill>
          <a:latin typeface="+mn-lt"/>
          <a:ea typeface="+mn-ea"/>
          <a:cs typeface="+mn-cs"/>
        </a:defRPr>
      </a:lvl6pPr>
      <a:lvl7pPr marL="2971800" indent="-228600" algn="l" rtl="0" fontAlgn="base">
        <a:spcBef>
          <a:spcPct val="0"/>
        </a:spcBef>
        <a:spcAft>
          <a:spcPct val="0"/>
        </a:spcAft>
        <a:buChar char="»"/>
        <a:defRPr sz="2000">
          <a:solidFill>
            <a:srgbClr val="2A4687"/>
          </a:solidFill>
          <a:latin typeface="+mn-lt"/>
          <a:ea typeface="+mn-ea"/>
          <a:cs typeface="+mn-cs"/>
        </a:defRPr>
      </a:lvl7pPr>
      <a:lvl8pPr marL="3429000" indent="-228600" algn="l" rtl="0" fontAlgn="base">
        <a:spcBef>
          <a:spcPct val="0"/>
        </a:spcBef>
        <a:spcAft>
          <a:spcPct val="0"/>
        </a:spcAft>
        <a:buChar char="»"/>
        <a:defRPr sz="2000">
          <a:solidFill>
            <a:srgbClr val="2A4687"/>
          </a:solidFill>
          <a:latin typeface="+mn-lt"/>
          <a:ea typeface="+mn-ea"/>
          <a:cs typeface="+mn-cs"/>
        </a:defRPr>
      </a:lvl8pPr>
      <a:lvl9pPr marL="3886200" indent="-228600" algn="l" rtl="0" fontAlgn="base">
        <a:spcBef>
          <a:spcPct val="0"/>
        </a:spcBef>
        <a:spcAft>
          <a:spcPct val="0"/>
        </a:spcAft>
        <a:buChar char="»"/>
        <a:defRPr sz="2000">
          <a:solidFill>
            <a:srgbClr val="2A4687"/>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ideo" Target="\Users\nritchie\Documents\wc0406rs.mp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ideo" Target="\Users\nritchie\Documents\wc0101rs.MP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9.emf"/><Relationship Id="rId5" Type="http://schemas.openxmlformats.org/officeDocument/2006/relationships/oleObject" Target="../embeddings/oleObject3.bin"/><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7.gif"/></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tiff"/><Relationship Id="rId4" Type="http://schemas.openxmlformats.org/officeDocument/2006/relationships/image" Target="../media/image63.tiff"/></Relationships>
</file>

<file path=ppt/slides/_rels/slide39.xml.rels><?xml version="1.0" encoding="UTF-8" standalone="yes"?>
<Relationships xmlns="http://schemas.openxmlformats.org/package/2006/relationships"><Relationship Id="rId3" Type="http://schemas.openxmlformats.org/officeDocument/2006/relationships/hyperlink" Target="http://wc-transportation-safety.umtri.umich.edu/"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3.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0EDDA0F-B785-49C9-B584-587999824C19}"/>
              </a:ext>
            </a:extLst>
          </p:cNvPr>
          <p:cNvSpPr/>
          <p:nvPr/>
        </p:nvSpPr>
        <p:spPr>
          <a:xfrm>
            <a:off x="0" y="6376988"/>
            <a:ext cx="9144000" cy="481012"/>
          </a:xfrm>
          <a:prstGeom prst="rect">
            <a:avLst/>
          </a:prstGeom>
          <a:solidFill>
            <a:srgbClr val="0E28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16" descr="A house that has a sign on the side of a road&#10;&#10;Description generated with very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88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11" descr="A house that has a sign on the side of a road&#10;&#10;Description generated with very high confid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4222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51822359-2E1A-4D9B-A592-9E6F18E86303}"/>
              </a:ext>
            </a:extLst>
          </p:cNvPr>
          <p:cNvSpPr/>
          <p:nvPr/>
        </p:nvSpPr>
        <p:spPr>
          <a:xfrm>
            <a:off x="0" y="4511675"/>
            <a:ext cx="7453313" cy="1500188"/>
          </a:xfrm>
          <a:prstGeom prst="rect">
            <a:avLst/>
          </a:prstGeom>
          <a:solidFill>
            <a:srgbClr val="001B3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anchor="ctr"/>
          <a:lstStyle/>
          <a:p>
            <a:pPr defTabSz="457200" eaLnBrk="1" fontAlgn="auto" hangingPunct="1">
              <a:spcBef>
                <a:spcPts val="0"/>
              </a:spcBef>
              <a:spcAft>
                <a:spcPts val="2400"/>
              </a:spcAft>
              <a:defRPr/>
            </a:pPr>
            <a:r>
              <a:rPr lang="en-US" altLang="en-US" sz="2800" dirty="0"/>
              <a:t>Wheelchair Securement Systems and Occupant Protection Issues for Wheelchair Seated Passengers</a:t>
            </a:r>
            <a:endParaRPr lang="en-US" sz="2800" b="1" dirty="0">
              <a:solidFill>
                <a:prstClr val="white"/>
              </a:solidFill>
              <a:cs typeface="Arial" panose="020B0604020202020204" pitchFamily="34" charset="0"/>
            </a:endParaRPr>
          </a:p>
        </p:txBody>
      </p:sp>
      <p:sp>
        <p:nvSpPr>
          <p:cNvPr id="6149" name="Title 1"/>
          <p:cNvSpPr txBox="1">
            <a:spLocks noChangeArrowheads="1"/>
          </p:cNvSpPr>
          <p:nvPr/>
        </p:nvSpPr>
        <p:spPr bwMode="auto">
          <a:xfrm>
            <a:off x="282575" y="6240463"/>
            <a:ext cx="70326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buChar char="•"/>
              <a:defRPr sz="3200">
                <a:solidFill>
                  <a:srgbClr val="2A4687"/>
                </a:solidFill>
                <a:latin typeface="Arial" panose="020B0604020202020204" pitchFamily="34" charset="0"/>
                <a:ea typeface="ヒラギノ角ゴ Pro W3" charset="-128"/>
              </a:defRPr>
            </a:lvl1pPr>
            <a:lvl2pPr marL="742950" indent="-285750" defTabSz="457200">
              <a:buChar char="–"/>
              <a:defRPr sz="2800">
                <a:solidFill>
                  <a:srgbClr val="2A4687"/>
                </a:solidFill>
                <a:latin typeface="Arial" panose="020B0604020202020204" pitchFamily="34" charset="0"/>
                <a:ea typeface="ヒラギノ角ゴ Pro W3" charset="-128"/>
              </a:defRPr>
            </a:lvl2pPr>
            <a:lvl3pPr marL="1143000" indent="-228600" defTabSz="457200">
              <a:buChar char="•"/>
              <a:defRPr sz="2400">
                <a:solidFill>
                  <a:srgbClr val="2A4687"/>
                </a:solidFill>
                <a:latin typeface="Arial" panose="020B0604020202020204" pitchFamily="34" charset="0"/>
                <a:ea typeface="ヒラギノ角ゴ Pro W3" charset="-128"/>
              </a:defRPr>
            </a:lvl3pPr>
            <a:lvl4pPr marL="1600200" indent="-228600" defTabSz="457200">
              <a:buChar char="–"/>
              <a:defRPr sz="2000">
                <a:solidFill>
                  <a:srgbClr val="2A4687"/>
                </a:solidFill>
                <a:latin typeface="Arial" panose="020B0604020202020204" pitchFamily="34" charset="0"/>
                <a:ea typeface="ヒラギノ角ゴ Pro W3" charset="-128"/>
              </a:defRPr>
            </a:lvl4pPr>
            <a:lvl5pPr marL="2057400" indent="-228600" defTabSz="457200">
              <a:buChar char="»"/>
              <a:defRPr sz="2000">
                <a:solidFill>
                  <a:srgbClr val="2A4687"/>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eaLnBrk="1" hangingPunct="1">
              <a:buFontTx/>
              <a:buNone/>
            </a:pPr>
            <a:r>
              <a:rPr lang="en-US" altLang="en-US" sz="2400">
                <a:solidFill>
                  <a:srgbClr val="FFFFFF"/>
                </a:solidFill>
                <a:cs typeface="Arial" panose="020B0604020202020204" pitchFamily="34" charset="0"/>
              </a:rPr>
              <a:t>Nichole Ritchie Orton -  July 19, 2019</a:t>
            </a:r>
          </a:p>
        </p:txBody>
      </p:sp>
      <p:cxnSp>
        <p:nvCxnSpPr>
          <p:cNvPr id="15" name="Straight Connector 14">
            <a:extLst>
              <a:ext uri="{FF2B5EF4-FFF2-40B4-BE49-F238E27FC236}">
                <a16:creationId xmlns:a16="http://schemas.microsoft.com/office/drawing/2014/main" id="{362932EE-5FE2-4FC0-965B-66816024DA1B}"/>
              </a:ext>
            </a:extLst>
          </p:cNvPr>
          <p:cNvCxnSpPr>
            <a:cxnSpLocks/>
          </p:cNvCxnSpPr>
          <p:nvPr/>
        </p:nvCxnSpPr>
        <p:spPr>
          <a:xfrm>
            <a:off x="7570788" y="0"/>
            <a:ext cx="0" cy="6858000"/>
          </a:xfrm>
          <a:prstGeom prst="line">
            <a:avLst/>
          </a:prstGeom>
          <a:ln w="168275">
            <a:solidFill>
              <a:srgbClr val="F0C415"/>
            </a:solidFill>
          </a:ln>
        </p:spPr>
        <p:style>
          <a:lnRef idx="1">
            <a:schemeClr val="accent1"/>
          </a:lnRef>
          <a:fillRef idx="0">
            <a:schemeClr val="accent1"/>
          </a:fillRef>
          <a:effectRef idx="0">
            <a:schemeClr val="accent1"/>
          </a:effectRef>
          <a:fontRef idx="minor">
            <a:schemeClr val="tx1"/>
          </a:fontRef>
        </p:style>
      </p:cxnSp>
      <p:pic>
        <p:nvPicPr>
          <p:cNvPr id="6151" name="Picture 12"/>
          <p:cNvPicPr>
            <a:picLocks noChangeAspect="1" noChangeArrowheads="1"/>
          </p:cNvPicPr>
          <p:nvPr/>
        </p:nvPicPr>
        <p:blipFill>
          <a:blip r:embed="rId5">
            <a:extLst>
              <a:ext uri="{28A0092B-C50C-407E-A947-70E740481C1C}">
                <a14:useLocalDpi xmlns:a14="http://schemas.microsoft.com/office/drawing/2010/main" val="0"/>
              </a:ext>
            </a:extLst>
          </a:blip>
          <a:srcRect l="-7652" t="-24007" r="-7652" b="-24007"/>
          <a:stretch>
            <a:fillRect/>
          </a:stretch>
        </p:blipFill>
        <p:spPr bwMode="auto">
          <a:xfrm>
            <a:off x="3348038" y="587375"/>
            <a:ext cx="4105275" cy="1354138"/>
          </a:xfrm>
          <a:prstGeom prst="rect">
            <a:avLst/>
          </a:prstGeom>
          <a:solidFill>
            <a:srgbClr val="0E284B"/>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A6B645-45DC-1D4A-9735-27529B39AF0C}"/>
              </a:ext>
            </a:extLst>
          </p:cNvPr>
          <p:cNvSpPr/>
          <p:nvPr/>
        </p:nvSpPr>
        <p:spPr>
          <a:xfrm>
            <a:off x="725488" y="5526088"/>
            <a:ext cx="7656512" cy="838200"/>
          </a:xfrm>
          <a:prstGeom prst="rect">
            <a:avLst/>
          </a:prstGeom>
          <a:solidFill>
            <a:srgbClr val="001B3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548640"/>
          <a:lstStyle/>
          <a:p>
            <a:pPr defTabSz="457200" eaLnBrk="1" fontAlgn="auto" hangingPunct="1">
              <a:spcBef>
                <a:spcPts val="2400"/>
              </a:spcBef>
              <a:spcAft>
                <a:spcPts val="0"/>
              </a:spcAft>
              <a:defRPr/>
            </a:pPr>
            <a:endParaRPr lang="en-US" sz="2800" dirty="0">
              <a:solidFill>
                <a:schemeClr val="bg1"/>
              </a:solidFill>
              <a:latin typeface="Calibri" panose="020F0502020204030204"/>
            </a:endParaRPr>
          </a:p>
        </p:txBody>
      </p:sp>
      <p:sp>
        <p:nvSpPr>
          <p:cNvPr id="23554" name="Rectangle 2"/>
          <p:cNvSpPr>
            <a:spLocks noGrp="1" noChangeArrowheads="1"/>
          </p:cNvSpPr>
          <p:nvPr>
            <p:ph type="title"/>
          </p:nvPr>
        </p:nvSpPr>
        <p:spPr>
          <a:xfrm>
            <a:off x="685800" y="381000"/>
            <a:ext cx="7772400" cy="762000"/>
          </a:xfrm>
        </p:spPr>
        <p:txBody>
          <a:bodyPr/>
          <a:lstStyle/>
          <a:p>
            <a:pPr eaLnBrk="1" hangingPunct="1"/>
            <a:r>
              <a:rPr lang="en-US" altLang="en-US" sz="3200" smtClean="0"/>
              <a:t>Different Vehicle Environments have  Different WC Safety Solutions</a:t>
            </a:r>
            <a:endParaRPr lang="en-US" altLang="en-US" sz="2400" i="1" smtClean="0">
              <a:solidFill>
                <a:srgbClr val="00FFFF"/>
              </a:solidFill>
              <a:latin typeface="Helvetica" panose="020B0604020202020204" pitchFamily="34" charset="0"/>
            </a:endParaRPr>
          </a:p>
        </p:txBody>
      </p:sp>
      <p:sp>
        <p:nvSpPr>
          <p:cNvPr id="23555" name="Text Box 3"/>
          <p:cNvSpPr txBox="1">
            <a:spLocks noChangeArrowheads="1"/>
          </p:cNvSpPr>
          <p:nvPr/>
        </p:nvSpPr>
        <p:spPr bwMode="auto">
          <a:xfrm>
            <a:off x="381000" y="3011488"/>
            <a:ext cx="35814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spcBef>
                <a:spcPct val="40000"/>
              </a:spcBef>
              <a:buClr>
                <a:srgbClr val="FFFDFA"/>
              </a:buClr>
              <a:buFontTx/>
              <a:buNone/>
            </a:pPr>
            <a:r>
              <a:rPr lang="en-US" altLang="en-US" sz="2400"/>
              <a:t>4-point Tiedowns</a:t>
            </a:r>
          </a:p>
          <a:p>
            <a:pPr>
              <a:buClr>
                <a:srgbClr val="FFFDFA"/>
              </a:buClr>
              <a:buFontTx/>
              <a:buNone/>
            </a:pPr>
            <a:r>
              <a:rPr lang="en-US" altLang="en-US" sz="2400"/>
              <a:t>High-</a:t>
            </a:r>
            <a:r>
              <a:rPr lang="en-US" altLang="en-US" sz="2400" i="1"/>
              <a:t>g</a:t>
            </a:r>
            <a:r>
              <a:rPr lang="en-US" altLang="en-US" sz="2400"/>
              <a:t> Docking Systems</a:t>
            </a:r>
          </a:p>
          <a:p>
            <a:pPr>
              <a:spcBef>
                <a:spcPct val="40000"/>
              </a:spcBef>
              <a:buClr>
                <a:srgbClr val="FFFDFA"/>
              </a:buClr>
              <a:buFont typeface="Times" panose="02020603050405020304" pitchFamily="18" charset="0"/>
              <a:buNone/>
            </a:pPr>
            <a:r>
              <a:rPr lang="en-US" altLang="en-US" sz="2400" b="1"/>
              <a:t>Occupant Restraint   </a:t>
            </a:r>
            <a:r>
              <a:rPr lang="en-US" altLang="en-US" sz="2400"/>
              <a:t>(20 </a:t>
            </a:r>
            <a:r>
              <a:rPr lang="en-US" altLang="en-US" sz="2400" i="1"/>
              <a:t>g</a:t>
            </a:r>
            <a:r>
              <a:rPr lang="en-US" altLang="en-US" sz="2400"/>
              <a:t>, 30 mph delta V)</a:t>
            </a:r>
          </a:p>
        </p:txBody>
      </p:sp>
      <p:pic>
        <p:nvPicPr>
          <p:cNvPr id="235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447800"/>
            <a:ext cx="297180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 descr="minivan.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150938"/>
            <a:ext cx="25908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2"/>
          <p:cNvSpPr txBox="1">
            <a:spLocks noChangeArrowheads="1"/>
          </p:cNvSpPr>
          <p:nvPr/>
        </p:nvSpPr>
        <p:spPr bwMode="auto">
          <a:xfrm>
            <a:off x="5334000" y="2954338"/>
            <a:ext cx="3810000"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r>
              <a:rPr lang="en-US" altLang="en-US" sz="2400"/>
              <a:t>Rear-facing Stations</a:t>
            </a:r>
          </a:p>
          <a:p>
            <a:pPr>
              <a:buFontTx/>
              <a:buNone/>
            </a:pPr>
            <a:r>
              <a:rPr lang="en-US" altLang="en-US" sz="2400"/>
              <a:t>4-point Tiedowns</a:t>
            </a:r>
          </a:p>
          <a:p>
            <a:pPr>
              <a:buFontTx/>
              <a:buNone/>
            </a:pPr>
            <a:r>
              <a:rPr lang="en-US" altLang="en-US" sz="2400"/>
              <a:t>3-point Tiedowns</a:t>
            </a:r>
          </a:p>
          <a:p>
            <a:pPr>
              <a:buFontTx/>
              <a:buNone/>
            </a:pPr>
            <a:r>
              <a:rPr lang="en-US" altLang="en-US" sz="2400"/>
              <a:t>Low-</a:t>
            </a:r>
            <a:r>
              <a:rPr lang="en-US" altLang="en-US" sz="2400" i="1"/>
              <a:t>g</a:t>
            </a:r>
            <a:r>
              <a:rPr lang="en-US" altLang="en-US" sz="2400"/>
              <a:t> Docking Systems</a:t>
            </a:r>
          </a:p>
          <a:p>
            <a:pPr>
              <a:spcBef>
                <a:spcPts val="1200"/>
              </a:spcBef>
              <a:buFontTx/>
              <a:buNone/>
            </a:pPr>
            <a:r>
              <a:rPr lang="en-US" altLang="en-US" sz="2400" b="1"/>
              <a:t>Occupant Containment</a:t>
            </a:r>
          </a:p>
          <a:p>
            <a:pPr>
              <a:buFontTx/>
              <a:buNone/>
            </a:pPr>
            <a:r>
              <a:rPr lang="en-US" altLang="en-US" sz="2400"/>
              <a:t>(1-3 </a:t>
            </a:r>
            <a:r>
              <a:rPr lang="en-US" altLang="en-US" sz="2400" i="1"/>
              <a:t>g</a:t>
            </a:r>
            <a:r>
              <a:rPr lang="en-US" altLang="en-US" sz="2400"/>
              <a:t>)</a:t>
            </a:r>
          </a:p>
          <a:p>
            <a:pPr>
              <a:buFontTx/>
              <a:buNone/>
            </a:pPr>
            <a:endParaRPr lang="en-US" altLang="en-US" sz="2400">
              <a:solidFill>
                <a:schemeClr val="tx1"/>
              </a:solidFill>
            </a:endParaRPr>
          </a:p>
          <a:p>
            <a:pPr>
              <a:buFontTx/>
              <a:buNone/>
            </a:pPr>
            <a:endParaRPr lang="en-US" altLang="en-US" sz="2400">
              <a:solidFill>
                <a:schemeClr val="tx1"/>
              </a:solidFill>
            </a:endParaRPr>
          </a:p>
        </p:txBody>
      </p:sp>
      <p:sp>
        <p:nvSpPr>
          <p:cNvPr id="23559" name="TextBox 3"/>
          <p:cNvSpPr txBox="1">
            <a:spLocks noChangeArrowheads="1"/>
          </p:cNvSpPr>
          <p:nvPr/>
        </p:nvSpPr>
        <p:spPr bwMode="auto">
          <a:xfrm>
            <a:off x="801688" y="5526088"/>
            <a:ext cx="7540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lgn="ctr">
              <a:buFontTx/>
              <a:buNone/>
            </a:pPr>
            <a:r>
              <a:rPr lang="en-US" altLang="en-US" sz="2400">
                <a:solidFill>
                  <a:srgbClr val="F7F408"/>
                </a:solidFill>
              </a:rPr>
              <a:t>Collectively all these products are called “WTORS”</a:t>
            </a:r>
            <a:br>
              <a:rPr lang="en-US" altLang="en-US" sz="2400">
                <a:solidFill>
                  <a:srgbClr val="F7F408"/>
                </a:solidFill>
              </a:rPr>
            </a:br>
            <a:r>
              <a:rPr lang="en-US" altLang="en-US" sz="2400">
                <a:solidFill>
                  <a:srgbClr val="F7F408"/>
                </a:solidFill>
              </a:rPr>
              <a:t>Wheelchair Tiedown and Occupant Restraint Systems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685800" y="381000"/>
            <a:ext cx="7772400" cy="762000"/>
          </a:xfrm>
        </p:spPr>
        <p:txBody>
          <a:bodyPr/>
          <a:lstStyle/>
          <a:p>
            <a:pPr eaLnBrk="1" hangingPunct="1"/>
            <a:r>
              <a:rPr lang="en-US" altLang="en-US" sz="3200" smtClean="0"/>
              <a:t>High g Environment Basic Principles </a:t>
            </a:r>
            <a:endParaRPr lang="en-US" altLang="en-US" sz="2400" i="1" smtClean="0">
              <a:solidFill>
                <a:srgbClr val="00FFFF"/>
              </a:solidFill>
              <a:latin typeface="Helvetica" panose="020B0604020202020204" pitchFamily="34" charset="0"/>
            </a:endParaRPr>
          </a:p>
        </p:txBody>
      </p:sp>
      <p:sp>
        <p:nvSpPr>
          <p:cNvPr id="19459" name="Text Box 3">
            <a:extLst>
              <a:ext uri="{FF2B5EF4-FFF2-40B4-BE49-F238E27FC236}">
                <a16:creationId xmlns:a16="http://schemas.microsoft.com/office/drawing/2014/main" id="{E14B2CE1-C504-884E-BE0F-A46CF4E6BF91}"/>
              </a:ext>
            </a:extLst>
          </p:cNvPr>
          <p:cNvSpPr txBox="1">
            <a:spLocks noChangeArrowheads="1"/>
          </p:cNvSpPr>
          <p:nvPr/>
        </p:nvSpPr>
        <p:spPr bwMode="auto">
          <a:xfrm>
            <a:off x="304800" y="1371600"/>
            <a:ext cx="5562600" cy="5176838"/>
          </a:xfrm>
          <a:prstGeom prst="rect">
            <a:avLst/>
          </a:prstGeom>
          <a:noFill/>
          <a:ln>
            <a:noFill/>
          </a:ln>
          <a:extLst>
            <a:ext uri="{909E8E84-426E-40dd-AFC4-6F175D3DCCD1}"/>
            <a:ext uri="{91240B29-F687-4f45-9708-019B960494DF}"/>
          </a:extLst>
        </p:spPr>
        <p:txBody>
          <a:bodyPr>
            <a:spAutoFit/>
          </a:bodyPr>
          <a:lstStyle>
            <a:lvl1pPr marL="461963" indent="-461963">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indent="0">
              <a:spcBef>
                <a:spcPct val="40000"/>
              </a:spcBef>
              <a:buClr>
                <a:srgbClr val="FFFDFA"/>
              </a:buClr>
              <a:buFont typeface="Times" pitchFamily="-106" charset="0"/>
              <a:buNone/>
              <a:defRPr/>
            </a:pPr>
            <a:r>
              <a:rPr lang="en-US" sz="2000" dirty="0">
                <a:solidFill>
                  <a:srgbClr val="2A4687"/>
                </a:solidFill>
              </a:rPr>
              <a:t>Most disabling and fatal injuries in MVCs occupants happen because of occupant impact with the vehicle interior or with objects outside the vehicle (e.g., the ground, other vehicle). In particular, head contact is primary concern. </a:t>
            </a:r>
          </a:p>
          <a:p>
            <a:pPr marL="0" indent="0">
              <a:spcBef>
                <a:spcPct val="40000"/>
              </a:spcBef>
              <a:buClr>
                <a:srgbClr val="FFFDFA"/>
              </a:buClr>
              <a:buFont typeface="Times" pitchFamily="-106" charset="0"/>
              <a:buNone/>
              <a:defRPr/>
            </a:pPr>
            <a:r>
              <a:rPr lang="en-US" sz="2000" dirty="0">
                <a:solidFill>
                  <a:srgbClr val="2A4687"/>
                </a:solidFill>
              </a:rPr>
              <a:t>A secondary cause of injury is </a:t>
            </a:r>
            <a:r>
              <a:rPr lang="en-US" sz="2000" u="sng" dirty="0">
                <a:solidFill>
                  <a:srgbClr val="2A4687"/>
                </a:solidFill>
              </a:rPr>
              <a:t>improperly</a:t>
            </a:r>
            <a:r>
              <a:rPr lang="en-US" sz="2000" dirty="0">
                <a:solidFill>
                  <a:srgbClr val="2A4687"/>
                </a:solidFill>
              </a:rPr>
              <a:t> positioned belt restraints.</a:t>
            </a:r>
          </a:p>
          <a:p>
            <a:pPr marL="0" indent="0">
              <a:spcBef>
                <a:spcPct val="40000"/>
              </a:spcBef>
              <a:buClr>
                <a:srgbClr val="FFFDFA"/>
              </a:buClr>
              <a:defRPr/>
            </a:pPr>
            <a:r>
              <a:rPr lang="en-US" sz="2000" dirty="0">
                <a:solidFill>
                  <a:srgbClr val="2A4687"/>
                </a:solidFill>
              </a:rPr>
              <a:t>The single most effective way to reduce the risk of serious injuries to occupants involved in motor-vehicle crashes is through the use </a:t>
            </a:r>
            <a:r>
              <a:rPr lang="en-US" sz="2000" b="1" dirty="0">
                <a:solidFill>
                  <a:srgbClr val="2A4687"/>
                </a:solidFill>
              </a:rPr>
              <a:t>properly positioned</a:t>
            </a:r>
            <a:r>
              <a:rPr lang="en-US" sz="2000" dirty="0">
                <a:solidFill>
                  <a:srgbClr val="2A4687"/>
                </a:solidFill>
              </a:rPr>
              <a:t> </a:t>
            </a:r>
            <a:r>
              <a:rPr lang="en-US" sz="2000" u="sng" dirty="0">
                <a:solidFill>
                  <a:srgbClr val="2A4687"/>
                </a:solidFill>
              </a:rPr>
              <a:t>belt-type occupant restraint</a:t>
            </a:r>
            <a:r>
              <a:rPr lang="en-US" sz="2000" dirty="0">
                <a:solidFill>
                  <a:srgbClr val="2A4687"/>
                </a:solidFill>
              </a:rPr>
              <a:t> systems that prevent or minimize human collisions.</a:t>
            </a:r>
          </a:p>
          <a:p>
            <a:pPr marL="0" indent="0">
              <a:spcBef>
                <a:spcPct val="40000"/>
              </a:spcBef>
              <a:buClr>
                <a:srgbClr val="FFFDFA"/>
              </a:buClr>
              <a:buFont typeface="Times" pitchFamily="-106" charset="0"/>
              <a:buNone/>
              <a:defRPr/>
            </a:pPr>
            <a:endParaRPr lang="en-US" sz="2000" dirty="0">
              <a:solidFill>
                <a:srgbClr val="2A4687"/>
              </a:solidFill>
            </a:endParaRPr>
          </a:p>
          <a:p>
            <a:pPr eaLnBrk="1" hangingPunct="1">
              <a:spcBef>
                <a:spcPct val="20000"/>
              </a:spcBef>
              <a:defRPr/>
            </a:pPr>
            <a:r>
              <a:rPr lang="en-US" sz="2200" dirty="0">
                <a:solidFill>
                  <a:srgbClr val="2A4687"/>
                </a:solidFill>
              </a:rPr>
              <a:t>		</a:t>
            </a:r>
          </a:p>
        </p:txBody>
      </p:sp>
      <p:pic>
        <p:nvPicPr>
          <p:cNvPr id="256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50975"/>
            <a:ext cx="250507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descr="CShighback"/>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5638800" y="4267200"/>
            <a:ext cx="173672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renden"/>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6934200" y="3276600"/>
            <a:ext cx="1973263"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noChangeArrowheads="1"/>
          </p:cNvSpPr>
          <p:nvPr>
            <p:ph type="title"/>
          </p:nvPr>
        </p:nvSpPr>
        <p:spPr>
          <a:xfrm>
            <a:off x="762000" y="381000"/>
            <a:ext cx="7772400" cy="762000"/>
          </a:xfrm>
        </p:spPr>
        <p:txBody>
          <a:bodyPr/>
          <a:lstStyle/>
          <a:p>
            <a:r>
              <a:rPr lang="en-US" altLang="en-US" sz="2800" smtClean="0"/>
              <a:t>In Passenger Vehicles </a:t>
            </a:r>
            <a:r>
              <a:rPr lang="mr-IN" altLang="en-US" sz="2800" smtClean="0">
                <a:latin typeface="ヒラギノ角ゴ Pro W3" charset="-128"/>
              </a:rPr>
              <a:t>–</a:t>
            </a:r>
            <a:r>
              <a:rPr lang="en-US" altLang="en-US" sz="2800" smtClean="0"/>
              <a:t> Travel Forward Facing</a:t>
            </a:r>
          </a:p>
        </p:txBody>
      </p:sp>
      <p:pic>
        <p:nvPicPr>
          <p:cNvPr id="3" name="wc0406rs.mp4" descr="/Users/mmanary/Files/RERC/wc0406rs.avi">
            <a:hlinkClick r:id="" action="ppaction://media"/>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noChangeArrowheads="1"/>
          </p:cNvSpPr>
          <p:nvPr>
            <p:ph type="title"/>
          </p:nvPr>
        </p:nvSpPr>
        <p:spPr>
          <a:xfrm>
            <a:off x="762000" y="381000"/>
            <a:ext cx="7772400" cy="762000"/>
          </a:xfrm>
        </p:spPr>
        <p:txBody>
          <a:bodyPr/>
          <a:lstStyle/>
          <a:p>
            <a:r>
              <a:rPr lang="en-US" altLang="en-US" sz="2800" smtClean="0"/>
              <a:t>In Passenger Vehicles </a:t>
            </a:r>
            <a:r>
              <a:rPr lang="mr-IN" altLang="en-US" sz="2800" smtClean="0">
                <a:latin typeface="ヒラギノ角ゴ Pro W3" charset="-128"/>
              </a:rPr>
              <a:t>–</a:t>
            </a:r>
            <a:r>
              <a:rPr lang="en-US" altLang="en-US" sz="2800" smtClean="0"/>
              <a:t> Travel Forward Facing</a:t>
            </a:r>
          </a:p>
        </p:txBody>
      </p:sp>
      <p:pic>
        <p:nvPicPr>
          <p:cNvPr id="4" name="wc0101rs.MP4" descr="/Users/mmanary/Files/RERC/wc0101rs.AVI">
            <a:hlinkClick r:id="" action="ppaction://media"/>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152400" y="228600"/>
            <a:ext cx="9525000" cy="838200"/>
          </a:xfrm>
        </p:spPr>
        <p:txBody>
          <a:bodyPr/>
          <a:lstStyle/>
          <a:p>
            <a:pPr eaLnBrk="1" hangingPunct="1"/>
            <a:r>
              <a:rPr lang="en-US" altLang="en-US" sz="3200" smtClean="0"/>
              <a:t>Passenger Vehicles: 4-point Strap Type WTORS</a:t>
            </a:r>
            <a:endParaRPr lang="en-US" altLang="en-US" sz="2400" i="1" smtClean="0">
              <a:solidFill>
                <a:srgbClr val="00FFFF"/>
              </a:solidFill>
              <a:latin typeface="Helvetica" panose="020B0604020202020204" pitchFamily="34" charset="0"/>
            </a:endParaRPr>
          </a:p>
        </p:txBody>
      </p:sp>
      <p:sp>
        <p:nvSpPr>
          <p:cNvPr id="29698" name="Text Box 3"/>
          <p:cNvSpPr txBox="1">
            <a:spLocks noChangeArrowheads="1"/>
          </p:cNvSpPr>
          <p:nvPr/>
        </p:nvSpPr>
        <p:spPr bwMode="auto">
          <a:xfrm>
            <a:off x="152400" y="1066800"/>
            <a:ext cx="49530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eaLnBrk="1" hangingPunct="1">
              <a:spcBef>
                <a:spcPct val="20000"/>
              </a:spcBef>
            </a:pPr>
            <a:r>
              <a:rPr lang="en-US" altLang="en-US" sz="2200"/>
              <a:t>Currently most common and effective WTORS system is 4-pt, strap-type tiedown with vehicle-anchored lap+shoulder belt.</a:t>
            </a:r>
          </a:p>
          <a:p>
            <a:pPr eaLnBrk="1" hangingPunct="1">
              <a:spcBef>
                <a:spcPct val="20000"/>
              </a:spcBef>
            </a:pPr>
            <a:r>
              <a:rPr lang="en-US" altLang="en-US" sz="2200"/>
              <a:t>Four adjustable straps connect WC frame with vehicle floor</a:t>
            </a:r>
          </a:p>
          <a:p>
            <a:pPr eaLnBrk="1" hangingPunct="1">
              <a:spcBef>
                <a:spcPct val="20000"/>
              </a:spcBef>
            </a:pPr>
            <a:r>
              <a:rPr lang="en-US" altLang="en-US" sz="2200"/>
              <a:t>Works with a wide range of wheelchairs. </a:t>
            </a:r>
          </a:p>
          <a:p>
            <a:pPr eaLnBrk="1" hangingPunct="1">
              <a:spcBef>
                <a:spcPct val="20000"/>
              </a:spcBef>
            </a:pPr>
            <a:r>
              <a:rPr lang="en-US" altLang="en-US" sz="2200"/>
              <a:t>Crashworthy in all vehicles.</a:t>
            </a:r>
          </a:p>
          <a:p>
            <a:pPr eaLnBrk="1" hangingPunct="1">
              <a:spcBef>
                <a:spcPct val="20000"/>
              </a:spcBef>
            </a:pPr>
            <a:r>
              <a:rPr lang="en-US" altLang="en-US" sz="2200" u="sng"/>
              <a:t>Cannot</a:t>
            </a:r>
            <a:r>
              <a:rPr lang="en-US" altLang="en-US" sz="2200"/>
              <a:t> be independently used. </a:t>
            </a:r>
          </a:p>
          <a:p>
            <a:pPr eaLnBrk="1" hangingPunct="1">
              <a:spcBef>
                <a:spcPct val="20000"/>
              </a:spcBef>
            </a:pPr>
            <a:r>
              <a:rPr lang="en-US" altLang="en-US" sz="2200"/>
              <a:t>Sometimes paired with a vehicle-mounted back + head support.</a:t>
            </a:r>
          </a:p>
          <a:p>
            <a:pPr eaLnBrk="1" hangingPunct="1">
              <a:spcBef>
                <a:spcPct val="20000"/>
              </a:spcBef>
            </a:pPr>
            <a:r>
              <a:rPr lang="en-US" altLang="en-US" sz="2200"/>
              <a:t>Difficult to get good seat belt fit. </a:t>
            </a:r>
          </a:p>
          <a:p>
            <a:pPr eaLnBrk="1" hangingPunct="1">
              <a:spcBef>
                <a:spcPct val="20000"/>
              </a:spcBef>
              <a:buFontTx/>
              <a:buNone/>
            </a:pPr>
            <a:endParaRPr lang="en-US" altLang="en-US" sz="2200"/>
          </a:p>
        </p:txBody>
      </p:sp>
      <p:pic>
        <p:nvPicPr>
          <p:cNvPr id="29699" name="Picture 18" descr="QRT FULL SUZIE … WHEELCH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272415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7" descr="drwg_overhead [Conver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84825" y="3787775"/>
            <a:ext cx="20129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152400" y="228600"/>
            <a:ext cx="9525000" cy="838200"/>
          </a:xfrm>
        </p:spPr>
        <p:txBody>
          <a:bodyPr/>
          <a:lstStyle/>
          <a:p>
            <a:pPr eaLnBrk="1" hangingPunct="1"/>
            <a:r>
              <a:rPr lang="en-US" altLang="en-US" sz="3200" smtClean="0"/>
              <a:t>Passenger Vehicles: Docking-Type WTORS</a:t>
            </a:r>
            <a:endParaRPr lang="en-US" altLang="en-US" sz="2400" i="1" smtClean="0">
              <a:solidFill>
                <a:srgbClr val="00FFFF"/>
              </a:solidFill>
              <a:latin typeface="Helvetica" panose="020B0604020202020204" pitchFamily="34" charset="0"/>
            </a:endParaRPr>
          </a:p>
        </p:txBody>
      </p:sp>
      <p:sp>
        <p:nvSpPr>
          <p:cNvPr id="31746" name="Text Box 3"/>
          <p:cNvSpPr txBox="1">
            <a:spLocks noChangeArrowheads="1"/>
          </p:cNvSpPr>
          <p:nvPr/>
        </p:nvSpPr>
        <p:spPr bwMode="auto">
          <a:xfrm>
            <a:off x="228600" y="1066800"/>
            <a:ext cx="48768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eaLnBrk="1" hangingPunct="1">
              <a:spcBef>
                <a:spcPct val="20000"/>
              </a:spcBef>
            </a:pPr>
            <a:r>
              <a:rPr lang="en-US" altLang="en-US" sz="2200"/>
              <a:t>Most common design is hanging bolt that can be “docked” into a floor mounted bracket.  </a:t>
            </a:r>
          </a:p>
          <a:p>
            <a:pPr eaLnBrk="1" hangingPunct="1">
              <a:spcBef>
                <a:spcPct val="20000"/>
              </a:spcBef>
            </a:pPr>
            <a:r>
              <a:rPr lang="en-US" altLang="en-US" sz="2200"/>
              <a:t>Extra stabilizing bracket</a:t>
            </a:r>
          </a:p>
          <a:p>
            <a:pPr eaLnBrk="1" hangingPunct="1">
              <a:spcBef>
                <a:spcPct val="20000"/>
              </a:spcBef>
            </a:pPr>
            <a:r>
              <a:rPr lang="en-US" altLang="en-US" sz="2200"/>
              <a:t>Secures one specifically modified wheelchair to one specifically modified vehicle.</a:t>
            </a:r>
          </a:p>
          <a:p>
            <a:pPr eaLnBrk="1" hangingPunct="1">
              <a:spcBef>
                <a:spcPct val="20000"/>
              </a:spcBef>
            </a:pPr>
            <a:r>
              <a:rPr lang="en-US" altLang="en-US" sz="2200"/>
              <a:t>Requires hardware to be added to WC, often against WC manufacturers instructions. </a:t>
            </a:r>
          </a:p>
          <a:p>
            <a:pPr eaLnBrk="1" hangingPunct="1">
              <a:spcBef>
                <a:spcPct val="20000"/>
              </a:spcBef>
            </a:pPr>
            <a:r>
              <a:rPr lang="en-US" altLang="en-US" sz="2200"/>
              <a:t>Requires good alignment. </a:t>
            </a:r>
          </a:p>
          <a:p>
            <a:pPr eaLnBrk="1" hangingPunct="1">
              <a:spcBef>
                <a:spcPct val="20000"/>
              </a:spcBef>
            </a:pPr>
            <a:r>
              <a:rPr lang="en-US" altLang="en-US" sz="2200"/>
              <a:t>Reduces ground clearance.</a:t>
            </a:r>
          </a:p>
          <a:p>
            <a:pPr eaLnBrk="1" hangingPunct="1">
              <a:spcBef>
                <a:spcPct val="20000"/>
              </a:spcBef>
            </a:pPr>
            <a:r>
              <a:rPr lang="en-US" altLang="en-US" sz="2200"/>
              <a:t>Can be independently used. </a:t>
            </a:r>
          </a:p>
          <a:p>
            <a:pPr eaLnBrk="1" hangingPunct="1">
              <a:spcBef>
                <a:spcPct val="20000"/>
              </a:spcBef>
              <a:buFontTx/>
              <a:buNone/>
            </a:pPr>
            <a:endParaRPr lang="en-US" altLang="en-US" sz="2200"/>
          </a:p>
        </p:txBody>
      </p:sp>
      <p:pic>
        <p:nvPicPr>
          <p:cNvPr id="3174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990600"/>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 descr="qlk-110-gallery-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581400"/>
            <a:ext cx="30480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152400" y="228600"/>
            <a:ext cx="9525000" cy="838200"/>
          </a:xfrm>
        </p:spPr>
        <p:txBody>
          <a:bodyPr/>
          <a:lstStyle/>
          <a:p>
            <a:pPr eaLnBrk="1" hangingPunct="1"/>
            <a:r>
              <a:rPr lang="en-US" altLang="en-US" sz="3200" smtClean="0"/>
              <a:t>Passenger Vehicles: Docking-Type WTORS</a:t>
            </a:r>
            <a:endParaRPr lang="en-US" altLang="en-US" sz="2400" i="1" smtClean="0">
              <a:solidFill>
                <a:srgbClr val="00FFFF"/>
              </a:solidFill>
              <a:latin typeface="Helvetica" panose="020B0604020202020204" pitchFamily="34" charset="0"/>
            </a:endParaRPr>
          </a:p>
        </p:txBody>
      </p:sp>
      <p:sp>
        <p:nvSpPr>
          <p:cNvPr id="33794" name="Text Box 3"/>
          <p:cNvSpPr txBox="1">
            <a:spLocks noChangeArrowheads="1"/>
          </p:cNvSpPr>
          <p:nvPr/>
        </p:nvSpPr>
        <p:spPr bwMode="auto">
          <a:xfrm>
            <a:off x="381000" y="1066800"/>
            <a:ext cx="48768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eaLnBrk="1" hangingPunct="1">
              <a:spcBef>
                <a:spcPct val="20000"/>
              </a:spcBef>
            </a:pPr>
            <a:r>
              <a:rPr lang="en-US" altLang="en-US" sz="2200"/>
              <a:t>Less popular but crashworthy docking systems</a:t>
            </a:r>
          </a:p>
          <a:p>
            <a:pPr eaLnBrk="1" hangingPunct="1">
              <a:spcBef>
                <a:spcPct val="20000"/>
              </a:spcBef>
            </a:pPr>
            <a:r>
              <a:rPr lang="en-US" altLang="en-US" sz="2200"/>
              <a:t>Some are not supplied with a seat belt, so not complete WTORS</a:t>
            </a:r>
          </a:p>
          <a:p>
            <a:pPr eaLnBrk="1" hangingPunct="1">
              <a:spcBef>
                <a:spcPct val="20000"/>
              </a:spcBef>
            </a:pPr>
            <a:r>
              <a:rPr lang="en-US" altLang="en-US" sz="2200"/>
              <a:t>For use in privately-owned, modified vehicles.</a:t>
            </a:r>
          </a:p>
          <a:p>
            <a:pPr eaLnBrk="1" hangingPunct="1">
              <a:spcBef>
                <a:spcPct val="20000"/>
              </a:spcBef>
              <a:buFontTx/>
              <a:buNone/>
            </a:pPr>
            <a:endParaRPr lang="en-US" altLang="en-US" sz="2200"/>
          </a:p>
        </p:txBody>
      </p:sp>
      <p:pic>
        <p:nvPicPr>
          <p:cNvPr id="33795" name="Picture 2" descr="hightower.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2954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descr="ironshapedpad.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3425" y="3505200"/>
            <a:ext cx="46005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1"/>
          <p:cNvSpPr>
            <a:spLocks noChangeArrowheads="1"/>
          </p:cNvSpPr>
          <p:nvPr/>
        </p:nvSpPr>
        <p:spPr bwMode="auto">
          <a:xfrm>
            <a:off x="5334000" y="1143000"/>
            <a:ext cx="2514600" cy="76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endParaRPr lang="en-US" altLang="en-US" sz="240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152400" y="228600"/>
            <a:ext cx="9525000" cy="838200"/>
          </a:xfrm>
        </p:spPr>
        <p:txBody>
          <a:bodyPr/>
          <a:lstStyle/>
          <a:p>
            <a:pPr eaLnBrk="1" hangingPunct="1"/>
            <a:r>
              <a:rPr lang="en-US" altLang="en-US" sz="3200" smtClean="0"/>
              <a:t>WTORS for Heavy Vehicles</a:t>
            </a:r>
            <a:endParaRPr lang="en-US" altLang="en-US" sz="2400" i="1" smtClean="0">
              <a:solidFill>
                <a:srgbClr val="00FFFF"/>
              </a:solidFill>
              <a:latin typeface="Helvetica" panose="020B0604020202020204" pitchFamily="34" charset="0"/>
            </a:endParaRPr>
          </a:p>
        </p:txBody>
      </p:sp>
      <p:sp>
        <p:nvSpPr>
          <p:cNvPr id="35842" name="TextBox 1"/>
          <p:cNvSpPr txBox="1">
            <a:spLocks noChangeArrowheads="1"/>
          </p:cNvSpPr>
          <p:nvPr/>
        </p:nvSpPr>
        <p:spPr bwMode="auto">
          <a:xfrm>
            <a:off x="381000" y="1066800"/>
            <a:ext cx="7924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r>
              <a:rPr lang="en-US" altLang="en-US" sz="2400"/>
              <a:t>Severe crash events unlikely, so systems can be less robust.</a:t>
            </a:r>
          </a:p>
          <a:p>
            <a:pPr>
              <a:buFontTx/>
              <a:buNone/>
            </a:pPr>
            <a:endParaRPr lang="en-US" altLang="en-US" sz="2400"/>
          </a:p>
          <a:p>
            <a:pPr>
              <a:buFontTx/>
              <a:buNone/>
            </a:pPr>
            <a:r>
              <a:rPr lang="en-US" altLang="en-US" sz="2400"/>
              <a:t>Ambulatory passengers are often allowed to stand during travel.</a:t>
            </a:r>
          </a:p>
          <a:p>
            <a:pPr>
              <a:buFontTx/>
              <a:buNone/>
            </a:pPr>
            <a:endParaRPr lang="en-US" altLang="en-US" sz="2400"/>
          </a:p>
          <a:p>
            <a:pPr>
              <a:buFontTx/>
              <a:buNone/>
            </a:pPr>
            <a:r>
              <a:rPr lang="en-US" altLang="en-US" sz="2400"/>
              <a:t>Conventional seating has no seat belts</a:t>
            </a:r>
          </a:p>
          <a:p>
            <a:pPr>
              <a:buFontTx/>
              <a:buNone/>
            </a:pPr>
            <a:endParaRPr lang="en-US" altLang="en-US" sz="2400"/>
          </a:p>
          <a:p>
            <a:pPr>
              <a:buFontTx/>
              <a:buNone/>
            </a:pPr>
            <a:r>
              <a:rPr lang="en-US" altLang="en-US" sz="2400"/>
              <a:t>On time service issues</a:t>
            </a:r>
          </a:p>
          <a:p>
            <a:pPr>
              <a:buFontTx/>
              <a:buNone/>
            </a:pPr>
            <a:endParaRPr lang="en-US" altLang="en-US" sz="2400"/>
          </a:p>
          <a:p>
            <a:pPr>
              <a:buFontTx/>
              <a:buNone/>
            </a:pPr>
            <a:r>
              <a:rPr lang="en-US" altLang="en-US" sz="2400"/>
              <a:t>Tipping over and sliding out of the WC are common issues during travel</a:t>
            </a:r>
          </a:p>
          <a:p>
            <a:pPr>
              <a:buFontTx/>
              <a:buNone/>
            </a:pPr>
            <a:endParaRPr lang="en-US" altLang="en-US" sz="2400"/>
          </a:p>
          <a:p>
            <a:pPr>
              <a:buFontTx/>
              <a:buNone/>
            </a:pPr>
            <a:endParaRPr lang="en-US" altLang="en-US" sz="2400"/>
          </a:p>
          <a:p>
            <a:pPr>
              <a:buFontTx/>
              <a:buNone/>
            </a:pPr>
            <a:endParaRPr lang="en-US" altLang="en-US" sz="24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152400" y="228600"/>
            <a:ext cx="9525000" cy="838200"/>
          </a:xfrm>
        </p:spPr>
        <p:txBody>
          <a:bodyPr/>
          <a:lstStyle/>
          <a:p>
            <a:pPr eaLnBrk="1" hangingPunct="1"/>
            <a:r>
              <a:rPr lang="en-US" altLang="en-US" sz="3200" smtClean="0"/>
              <a:t>WTORS for Heavy Vehicles</a:t>
            </a:r>
            <a:endParaRPr lang="en-US" altLang="en-US" sz="2400" i="1" smtClean="0">
              <a:solidFill>
                <a:srgbClr val="00FFFF"/>
              </a:solidFill>
              <a:latin typeface="Helvetica" panose="020B0604020202020204" pitchFamily="34" charset="0"/>
            </a:endParaRPr>
          </a:p>
        </p:txBody>
      </p:sp>
      <p:pic>
        <p:nvPicPr>
          <p:cNvPr id="37890" name="Picture 5" descr="4 point.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971800"/>
            <a:ext cx="32004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6" descr="QPo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066800"/>
            <a:ext cx="3200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1"/>
          <p:cNvSpPr txBox="1">
            <a:spLocks noChangeArrowheads="1"/>
          </p:cNvSpPr>
          <p:nvPr/>
        </p:nvSpPr>
        <p:spPr bwMode="auto">
          <a:xfrm>
            <a:off x="381000" y="1427163"/>
            <a:ext cx="5257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r>
              <a:rPr lang="en-US" altLang="en-US" sz="2400"/>
              <a:t>3-pt tiedowns</a:t>
            </a:r>
          </a:p>
          <a:p>
            <a:pPr>
              <a:buFontTx/>
              <a:buNone/>
            </a:pPr>
            <a:endParaRPr lang="en-US" altLang="en-US" sz="2400"/>
          </a:p>
          <a:p>
            <a:pPr>
              <a:buFontTx/>
              <a:buNone/>
            </a:pPr>
            <a:r>
              <a:rPr lang="en-US" altLang="en-US" sz="2400"/>
              <a:t>4-pt tiedowns</a:t>
            </a:r>
          </a:p>
          <a:p>
            <a:pPr>
              <a:buFontTx/>
              <a:buNone/>
            </a:pPr>
            <a:endParaRPr lang="en-US" altLang="en-US" sz="2400"/>
          </a:p>
          <a:p>
            <a:pPr>
              <a:buFontTx/>
              <a:buNone/>
            </a:pPr>
            <a:r>
              <a:rPr lang="en-US" altLang="en-US" sz="2400"/>
              <a:t>Often requires assistance</a:t>
            </a:r>
          </a:p>
          <a:p>
            <a:pPr>
              <a:buFontTx/>
              <a:buNone/>
            </a:pPr>
            <a:endParaRPr lang="en-US" altLang="en-US" sz="2400"/>
          </a:p>
          <a:p>
            <a:pPr>
              <a:buFontTx/>
              <a:buNone/>
            </a:pPr>
            <a:r>
              <a:rPr lang="en-US" altLang="en-US" sz="2400"/>
              <a:t>Lap Belt routing issues</a:t>
            </a:r>
          </a:p>
          <a:p>
            <a:pPr>
              <a:buFontTx/>
              <a:buNone/>
            </a:pPr>
            <a:endParaRPr lang="en-US" altLang="en-US" sz="2400"/>
          </a:p>
          <a:p>
            <a:pPr>
              <a:buFontTx/>
              <a:buNone/>
            </a:pPr>
            <a:r>
              <a:rPr lang="en-US" altLang="en-US" sz="2400"/>
              <a:t>Can be rear-facing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152400" y="228600"/>
            <a:ext cx="9525000" cy="838200"/>
          </a:xfrm>
        </p:spPr>
        <p:txBody>
          <a:bodyPr/>
          <a:lstStyle/>
          <a:p>
            <a:pPr eaLnBrk="1" hangingPunct="1"/>
            <a:r>
              <a:rPr lang="en-US" altLang="en-US" sz="3200" smtClean="0"/>
              <a:t>WTORS for Heavy Vehicles</a:t>
            </a:r>
            <a:endParaRPr lang="en-US" altLang="en-US" sz="2400" i="1" smtClean="0">
              <a:solidFill>
                <a:srgbClr val="00FFFF"/>
              </a:solidFill>
              <a:latin typeface="Helvetica" panose="020B0604020202020204" pitchFamily="34" charset="0"/>
            </a:endParaRPr>
          </a:p>
        </p:txBody>
      </p:sp>
      <p:pic>
        <p:nvPicPr>
          <p:cNvPr id="39938" name="Picture 5" descr="DSC01344"/>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6400800" y="990600"/>
            <a:ext cx="25733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5038" y="3124200"/>
            <a:ext cx="26463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1">
            <a:extLst>
              <a:ext uri="{FF2B5EF4-FFF2-40B4-BE49-F238E27FC236}">
                <a16:creationId xmlns:a16="http://schemas.microsoft.com/office/drawing/2014/main" id="{6BC06F3D-F5CB-5642-B481-AB77E63D7DF2}"/>
              </a:ext>
            </a:extLst>
          </p:cNvPr>
          <p:cNvSpPr txBox="1">
            <a:spLocks noChangeArrowheads="1"/>
          </p:cNvSpPr>
          <p:nvPr/>
        </p:nvSpPr>
        <p:spPr bwMode="auto">
          <a:xfrm>
            <a:off x="304800" y="1095375"/>
            <a:ext cx="525780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rgbClr val="2A4687"/>
                </a:solidFill>
                <a:latin typeface="Arial" panose="020B0604020202020204" pitchFamily="34" charset="0"/>
                <a:ea typeface="ヒラギノ角ゴ Pro W3" panose="020B0300000000000000" pitchFamily="34" charset="-128"/>
              </a:defRPr>
            </a:lvl1pPr>
            <a:lvl2pPr marL="742950" indent="-285750">
              <a:buChar char="–"/>
              <a:defRPr sz="2800">
                <a:solidFill>
                  <a:srgbClr val="2A4687"/>
                </a:solidFill>
                <a:latin typeface="Arial" panose="020B0604020202020204" pitchFamily="34" charset="0"/>
                <a:ea typeface="ヒラギノ角ゴ Pro W3" panose="020B0300000000000000" pitchFamily="34" charset="-128"/>
              </a:defRPr>
            </a:lvl2pPr>
            <a:lvl3pPr marL="1143000" indent="-228600">
              <a:buChar char="•"/>
              <a:defRPr sz="2400">
                <a:solidFill>
                  <a:srgbClr val="2A4687"/>
                </a:solidFill>
                <a:latin typeface="Arial" panose="020B0604020202020204" pitchFamily="34" charset="0"/>
                <a:ea typeface="ヒラギノ角ゴ Pro W3" panose="020B0300000000000000" pitchFamily="34" charset="-128"/>
              </a:defRPr>
            </a:lvl3pPr>
            <a:lvl4pPr marL="1600200" indent="-228600">
              <a:buChar char="–"/>
              <a:defRPr sz="2000">
                <a:solidFill>
                  <a:srgbClr val="2A4687"/>
                </a:solidFill>
                <a:latin typeface="Arial" panose="020B0604020202020204" pitchFamily="34" charset="0"/>
                <a:ea typeface="ヒラギノ角ゴ Pro W3" panose="020B0300000000000000" pitchFamily="34" charset="-128"/>
              </a:defRPr>
            </a:lvl4pPr>
            <a:lvl5pPr marL="2057400" indent="-228600">
              <a:buChar char="»"/>
              <a:defRPr sz="2000">
                <a:solidFill>
                  <a:srgbClr val="2A4687"/>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panose="020B0300000000000000" pitchFamily="34" charset="-128"/>
              </a:defRPr>
            </a:lvl9pPr>
          </a:lstStyle>
          <a:p>
            <a:pPr>
              <a:lnSpc>
                <a:spcPct val="150000"/>
              </a:lnSpc>
              <a:buFontTx/>
              <a:buNone/>
              <a:defRPr/>
            </a:pPr>
            <a:r>
              <a:rPr lang="en-US" altLang="en-US" sz="2400" dirty="0"/>
              <a:t>Rear facing stations:</a:t>
            </a:r>
          </a:p>
          <a:p>
            <a:pPr marL="342900" indent="-342900">
              <a:lnSpc>
                <a:spcPct val="150000"/>
              </a:lnSpc>
              <a:defRPr/>
            </a:pPr>
            <a:r>
              <a:rPr lang="en-US" altLang="en-US" sz="2400" dirty="0"/>
              <a:t>Padded surface with hand holds</a:t>
            </a:r>
          </a:p>
          <a:p>
            <a:pPr marL="342900" indent="-342900">
              <a:lnSpc>
                <a:spcPct val="150000"/>
              </a:lnSpc>
              <a:defRPr/>
            </a:pPr>
            <a:r>
              <a:rPr lang="en-US" altLang="en-US" sz="2400" dirty="0"/>
              <a:t>Some have lap belt</a:t>
            </a:r>
          </a:p>
          <a:p>
            <a:pPr marL="342900" indent="-342900">
              <a:lnSpc>
                <a:spcPct val="150000"/>
              </a:lnSpc>
              <a:defRPr/>
            </a:pPr>
            <a:r>
              <a:rPr lang="en-US" altLang="en-US" sz="2400" dirty="0"/>
              <a:t>Can be used independently</a:t>
            </a:r>
          </a:p>
          <a:p>
            <a:pPr marL="342900" indent="-342900">
              <a:defRPr/>
            </a:pPr>
            <a:r>
              <a:rPr lang="en-US" altLang="en-US" sz="2400" dirty="0"/>
              <a:t>Motion sickness and viewing</a:t>
            </a:r>
            <a:br>
              <a:rPr lang="en-US" altLang="en-US" sz="2400" dirty="0"/>
            </a:br>
            <a:r>
              <a:rPr lang="en-US" altLang="en-US" sz="2400" dirty="0"/>
              <a:t>stops can be issues</a:t>
            </a:r>
          </a:p>
          <a:p>
            <a:pPr marL="342900" indent="-342900">
              <a:lnSpc>
                <a:spcPct val="150000"/>
              </a:lnSpc>
              <a:defRPr/>
            </a:pPr>
            <a:r>
              <a:rPr lang="en-US" altLang="en-US" sz="2400" dirty="0"/>
              <a:t>Less dwell time</a:t>
            </a:r>
          </a:p>
          <a:p>
            <a:pPr marL="342900" indent="-342900">
              <a:lnSpc>
                <a:spcPct val="150000"/>
              </a:lnSpc>
              <a:defRPr/>
            </a:pPr>
            <a:r>
              <a:rPr lang="en-US" altLang="en-US" sz="2400" dirty="0"/>
              <a:t>Less driver interaction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a:xfrm>
            <a:off x="609600" y="228600"/>
            <a:ext cx="8077200" cy="838200"/>
          </a:xfrm>
        </p:spPr>
        <p:txBody>
          <a:bodyPr/>
          <a:lstStyle/>
          <a:p>
            <a:pPr eaLnBrk="1" hangingPunct="1"/>
            <a:r>
              <a:rPr lang="en-US" altLang="en-US" sz="3200" smtClean="0"/>
              <a:t>UMTRI </a:t>
            </a:r>
            <a:r>
              <a:rPr lang="mr-IN" altLang="en-US" sz="3200" smtClean="0"/>
              <a:t>–</a:t>
            </a:r>
            <a:r>
              <a:rPr lang="en-US" altLang="en-US" sz="3200" smtClean="0"/>
              <a:t> Wheelchair Transportation Safety</a:t>
            </a:r>
            <a:endParaRPr lang="en-US" altLang="en-US" sz="2400" i="1" smtClean="0">
              <a:solidFill>
                <a:srgbClr val="00FFFF"/>
              </a:solidFill>
              <a:latin typeface="Helvetica" panose="020B0604020202020204" pitchFamily="34" charset="0"/>
            </a:endParaRPr>
          </a:p>
        </p:txBody>
      </p:sp>
      <p:sp>
        <p:nvSpPr>
          <p:cNvPr id="8194" name="Text Box 4"/>
          <p:cNvSpPr txBox="1">
            <a:spLocks noChangeArrowheads="1"/>
          </p:cNvSpPr>
          <p:nvPr/>
        </p:nvSpPr>
        <p:spPr bwMode="auto">
          <a:xfrm>
            <a:off x="152400" y="1143000"/>
            <a:ext cx="3810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eaLnBrk="1" hangingPunct="1">
              <a:spcBef>
                <a:spcPct val="20000"/>
              </a:spcBef>
            </a:pPr>
            <a:r>
              <a:rPr lang="en-US" altLang="en-US" sz="2400"/>
              <a:t>WTS research, since mid 1980s</a:t>
            </a:r>
          </a:p>
          <a:p>
            <a:pPr eaLnBrk="1" hangingPunct="1">
              <a:spcBef>
                <a:spcPct val="20000"/>
              </a:spcBef>
            </a:pPr>
            <a:r>
              <a:rPr lang="en-US" altLang="en-US" sz="2400"/>
              <a:t>RERC </a:t>
            </a:r>
            <a:r>
              <a:rPr lang="mr-IN" altLang="en-US" sz="2400"/>
              <a:t>–</a:t>
            </a:r>
            <a:r>
              <a:rPr lang="en-US" altLang="en-US" sz="2400"/>
              <a:t> 12 years</a:t>
            </a:r>
          </a:p>
          <a:p>
            <a:pPr eaLnBrk="1" hangingPunct="1">
              <a:spcBef>
                <a:spcPct val="20000"/>
              </a:spcBef>
            </a:pPr>
            <a:r>
              <a:rPr lang="en-US" altLang="en-US" sz="2400"/>
              <a:t>Crash testing and </a:t>
            </a:r>
            <a:br>
              <a:rPr lang="en-US" altLang="en-US" sz="2400"/>
            </a:br>
            <a:r>
              <a:rPr lang="en-US" altLang="en-US" sz="2400"/>
              <a:t>stds development </a:t>
            </a:r>
            <a:br>
              <a:rPr lang="en-US" altLang="en-US" sz="2400"/>
            </a:br>
            <a:r>
              <a:rPr lang="en-US" altLang="en-US" sz="2400"/>
              <a:t>(ISO and RESNA)</a:t>
            </a:r>
          </a:p>
          <a:p>
            <a:pPr eaLnBrk="1" hangingPunct="1">
              <a:spcBef>
                <a:spcPct val="20000"/>
              </a:spcBef>
            </a:pPr>
            <a:r>
              <a:rPr lang="en-US" altLang="en-US" sz="2400"/>
              <a:t>Crash investigation</a:t>
            </a:r>
          </a:p>
          <a:p>
            <a:pPr eaLnBrk="1" hangingPunct="1">
              <a:spcBef>
                <a:spcPct val="20000"/>
              </a:spcBef>
            </a:pPr>
            <a:r>
              <a:rPr lang="en-US" altLang="en-US" sz="2400"/>
              <a:t>Physical ergonomics</a:t>
            </a:r>
          </a:p>
          <a:p>
            <a:pPr eaLnBrk="1" hangingPunct="1">
              <a:spcBef>
                <a:spcPct val="20000"/>
              </a:spcBef>
            </a:pPr>
            <a:r>
              <a:rPr lang="en-US" altLang="en-US" sz="2400"/>
              <a:t>Work in private, public and school transportation</a:t>
            </a:r>
          </a:p>
          <a:p>
            <a:pPr eaLnBrk="1" hangingPunct="1">
              <a:spcBef>
                <a:spcPct val="20000"/>
              </a:spcBef>
            </a:pPr>
            <a:r>
              <a:rPr lang="en-US" altLang="en-US" sz="2400"/>
              <a:t>Defining best practice</a:t>
            </a:r>
          </a:p>
          <a:p>
            <a:pPr eaLnBrk="1" hangingPunct="1">
              <a:spcBef>
                <a:spcPct val="20000"/>
              </a:spcBef>
              <a:buFontTx/>
              <a:buNone/>
            </a:pPr>
            <a:r>
              <a:rPr lang="en-US" altLang="en-US" sz="2400"/>
              <a:t>		</a:t>
            </a:r>
          </a:p>
        </p:txBody>
      </p:sp>
      <p:pic>
        <p:nvPicPr>
          <p:cNvPr id="8195" name="cv0012rs.mov">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0668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P92701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2766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278188"/>
            <a:ext cx="2284413"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152400" y="228600"/>
            <a:ext cx="9525000" cy="838200"/>
          </a:xfrm>
        </p:spPr>
        <p:txBody>
          <a:bodyPr/>
          <a:lstStyle/>
          <a:p>
            <a:pPr eaLnBrk="1" hangingPunct="1"/>
            <a:r>
              <a:rPr lang="en-US" altLang="en-US" sz="3200" smtClean="0"/>
              <a:t>WTORS for Heavy Vehicles</a:t>
            </a:r>
            <a:endParaRPr lang="en-US" altLang="en-US" sz="2400" i="1" smtClean="0">
              <a:solidFill>
                <a:srgbClr val="00FFFF"/>
              </a:solidFill>
              <a:latin typeface="Helvetica" panose="020B0604020202020204" pitchFamily="34" charset="0"/>
            </a:endParaRPr>
          </a:p>
        </p:txBody>
      </p:sp>
      <p:sp>
        <p:nvSpPr>
          <p:cNvPr id="41986" name="TextBox 1"/>
          <p:cNvSpPr txBox="1">
            <a:spLocks noChangeArrowheads="1"/>
          </p:cNvSpPr>
          <p:nvPr/>
        </p:nvSpPr>
        <p:spPr bwMode="auto">
          <a:xfrm>
            <a:off x="304800" y="1066800"/>
            <a:ext cx="5257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r>
              <a:rPr lang="en-US" altLang="en-US" sz="2400"/>
              <a:t>Rear facing system with lateral clamping surfaces “Quantum”</a:t>
            </a:r>
          </a:p>
          <a:p>
            <a:pPr>
              <a:buFontTx/>
              <a:buNone/>
            </a:pPr>
            <a:endParaRPr lang="en-US" altLang="en-US" sz="2400"/>
          </a:p>
          <a:p>
            <a:pPr>
              <a:buFontTx/>
              <a:buNone/>
            </a:pPr>
            <a:r>
              <a:rPr lang="en-US" altLang="en-US" sz="2400"/>
              <a:t>Similar advantages to rear-facing stations (quick, independent)</a:t>
            </a:r>
          </a:p>
          <a:p>
            <a:pPr>
              <a:buFontTx/>
              <a:buNone/>
            </a:pPr>
            <a:endParaRPr lang="en-US" altLang="en-US" sz="2400"/>
          </a:p>
          <a:p>
            <a:pPr>
              <a:buFontTx/>
              <a:buNone/>
            </a:pPr>
            <a:r>
              <a:rPr lang="en-US" altLang="en-US" sz="2400"/>
              <a:t>More stabilization of WC</a:t>
            </a:r>
          </a:p>
          <a:p>
            <a:pPr>
              <a:buFontTx/>
              <a:buNone/>
            </a:pPr>
            <a:endParaRPr lang="en-US" altLang="en-US" sz="2400"/>
          </a:p>
          <a:p>
            <a:pPr>
              <a:buFontTx/>
              <a:buNone/>
            </a:pPr>
            <a:endParaRPr lang="en-US" altLang="en-US" sz="2400"/>
          </a:p>
        </p:txBody>
      </p:sp>
      <p:pic>
        <p:nvPicPr>
          <p:cNvPr id="41987" name="Picture 2" descr="quantum3.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962400"/>
            <a:ext cx="3492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descr="quantum2.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3900" y="952500"/>
            <a:ext cx="3187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quantum.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124200"/>
            <a:ext cx="23241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49C5748-FD80-E54F-8901-140F6282695A}"/>
              </a:ext>
            </a:extLst>
          </p:cNvPr>
          <p:cNvSpPr/>
          <p:nvPr/>
        </p:nvSpPr>
        <p:spPr bwMode="auto">
          <a:xfrm>
            <a:off x="2383631" y="6096000"/>
            <a:ext cx="5791200" cy="557068"/>
          </a:xfrm>
          <a:prstGeom prst="roundRect">
            <a:avLst/>
          </a:prstGeom>
          <a:solidFill>
            <a:srgbClr val="FFFDA9"/>
          </a:solidFill>
          <a:ln w="9525" cap="flat" cmpd="sng" algn="ctr">
            <a:solidFill>
              <a:schemeClr val="tx1"/>
            </a:solidFill>
            <a:prstDash val="solid"/>
            <a:round/>
            <a:headEnd type="none" w="med" len="med"/>
            <a:tailEnd type="none" w="med" len="med"/>
          </a:ln>
          <a:effectLst>
            <a:glow rad="127000">
              <a:srgbClr val="FFFF00"/>
            </a:glow>
          </a:effectLst>
        </p:spPr>
        <p:txBody>
          <a:bodyPr/>
          <a:lstStyle/>
          <a:p>
            <a:pPr>
              <a:defRPr/>
            </a:pPr>
            <a:endParaRPr lang="en-US">
              <a:latin typeface="Arial" charset="0"/>
            </a:endParaRPr>
          </a:p>
        </p:txBody>
      </p:sp>
      <p:sp>
        <p:nvSpPr>
          <p:cNvPr id="44036" name="Title 1"/>
          <p:cNvSpPr>
            <a:spLocks noGrp="1" noChangeArrowheads="1"/>
          </p:cNvSpPr>
          <p:nvPr>
            <p:ph type="title"/>
          </p:nvPr>
        </p:nvSpPr>
        <p:spPr/>
        <p:txBody>
          <a:bodyPr/>
          <a:lstStyle/>
          <a:p>
            <a:r>
              <a:rPr lang="en-US" altLang="en-US" smtClean="0"/>
              <a:t>WTORS Pros and Cons</a:t>
            </a:r>
          </a:p>
        </p:txBody>
      </p:sp>
      <p:graphicFrame>
        <p:nvGraphicFramePr>
          <p:cNvPr id="3" name="Table 2">
            <a:extLst>
              <a:ext uri="{FF2B5EF4-FFF2-40B4-BE49-F238E27FC236}">
                <a16:creationId xmlns:a16="http://schemas.microsoft.com/office/drawing/2014/main" id="{C6A31779-CC1F-5048-BE85-F1A8856102A4}"/>
              </a:ext>
            </a:extLst>
          </p:cNvPr>
          <p:cNvGraphicFramePr>
            <a:graphicFrameLocks noGrp="1"/>
          </p:cNvGraphicFramePr>
          <p:nvPr/>
        </p:nvGraphicFramePr>
        <p:xfrm>
          <a:off x="419100" y="1098550"/>
          <a:ext cx="8267700" cy="4845050"/>
        </p:xfrm>
        <a:graphic>
          <a:graphicData uri="http://schemas.openxmlformats.org/drawingml/2006/table">
            <a:tbl>
              <a:tblPr firstRow="1" bandRow="1">
                <a:tableStyleId>{5C22544A-7EE6-4342-B048-85BDC9FD1C3A}</a:tableStyleId>
              </a:tblPr>
              <a:tblGrid>
                <a:gridCol w="2066925">
                  <a:extLst>
                    <a:ext uri="{9D8B030D-6E8A-4147-A177-3AD203B41FA5}">
                      <a16:colId xmlns:a16="http://schemas.microsoft.com/office/drawing/2014/main" val="324211255"/>
                    </a:ext>
                  </a:extLst>
                </a:gridCol>
                <a:gridCol w="2066925">
                  <a:extLst>
                    <a:ext uri="{9D8B030D-6E8A-4147-A177-3AD203B41FA5}">
                      <a16:colId xmlns:a16="http://schemas.microsoft.com/office/drawing/2014/main" val="1575589521"/>
                    </a:ext>
                  </a:extLst>
                </a:gridCol>
                <a:gridCol w="2066925">
                  <a:extLst>
                    <a:ext uri="{9D8B030D-6E8A-4147-A177-3AD203B41FA5}">
                      <a16:colId xmlns:a16="http://schemas.microsoft.com/office/drawing/2014/main" val="1701920762"/>
                    </a:ext>
                  </a:extLst>
                </a:gridCol>
                <a:gridCol w="2066925">
                  <a:extLst>
                    <a:ext uri="{9D8B030D-6E8A-4147-A177-3AD203B41FA5}">
                      <a16:colId xmlns:a16="http://schemas.microsoft.com/office/drawing/2014/main" val="3504265867"/>
                    </a:ext>
                  </a:extLst>
                </a:gridCol>
              </a:tblGrid>
              <a:tr h="1769223">
                <a:tc>
                  <a:txBody>
                    <a:bodyPr/>
                    <a:lstStyle/>
                    <a:p>
                      <a:pPr algn="ctr"/>
                      <a:r>
                        <a:rPr lang="en-US" sz="1800" dirty="0">
                          <a:solidFill>
                            <a:schemeClr val="accent2"/>
                          </a:solidFill>
                        </a:rPr>
                        <a:t>WTORS Type</a:t>
                      </a:r>
                    </a:p>
                  </a:txBody>
                  <a:tcPr marT="45716" marB="45716" anchor="ctr"/>
                </a:tc>
                <a:tc>
                  <a:txBody>
                    <a:bodyPr/>
                    <a:lstStyle/>
                    <a:p>
                      <a:pPr algn="ctr"/>
                      <a:r>
                        <a:rPr lang="en-US" sz="1800" dirty="0">
                          <a:solidFill>
                            <a:schemeClr val="accent2"/>
                          </a:solidFill>
                        </a:rPr>
                        <a:t>Independent Use?</a:t>
                      </a:r>
                    </a:p>
                  </a:txBody>
                  <a:tcPr marT="45716" marB="45716" anchor="ctr"/>
                </a:tc>
                <a:tc>
                  <a:txBody>
                    <a:bodyPr/>
                    <a:lstStyle/>
                    <a:p>
                      <a:pPr algn="ctr"/>
                      <a:r>
                        <a:rPr lang="en-US" sz="1800" dirty="0">
                          <a:solidFill>
                            <a:schemeClr val="accent2"/>
                          </a:solidFill>
                        </a:rPr>
                        <a:t>Protects in all vehicles – both low and high g environments?</a:t>
                      </a:r>
                    </a:p>
                  </a:txBody>
                  <a:tcPr marT="45716" marB="45716" anchor="ctr"/>
                </a:tc>
                <a:tc>
                  <a:txBody>
                    <a:bodyPr/>
                    <a:lstStyle/>
                    <a:p>
                      <a:pPr algn="ctr"/>
                      <a:r>
                        <a:rPr lang="en-US" sz="1800" dirty="0">
                          <a:solidFill>
                            <a:schemeClr val="accent2"/>
                          </a:solidFill>
                        </a:rPr>
                        <a:t>Allows all combinations of vehicle and wheelchair?</a:t>
                      </a:r>
                    </a:p>
                  </a:txBody>
                  <a:tcPr marT="45716" marB="45716" anchor="ctr"/>
                </a:tc>
                <a:extLst>
                  <a:ext uri="{0D108BD9-81ED-4DB2-BD59-A6C34878D82A}">
                    <a16:rowId xmlns:a16="http://schemas.microsoft.com/office/drawing/2014/main" val="3907576758"/>
                  </a:ext>
                </a:extLst>
              </a:tr>
              <a:tr h="1424831">
                <a:tc>
                  <a:txBody>
                    <a:bodyPr/>
                    <a:lstStyle/>
                    <a:p>
                      <a:pPr algn="ctr"/>
                      <a:r>
                        <a:rPr lang="en-US" sz="1800" dirty="0">
                          <a:solidFill>
                            <a:schemeClr val="accent2"/>
                          </a:solidFill>
                        </a:rPr>
                        <a:t>4-point straps paired with seat belt</a:t>
                      </a:r>
                    </a:p>
                  </a:txBody>
                  <a:tcPr marT="45716" marB="45716" anchor="ctr"/>
                </a:tc>
                <a:tc>
                  <a:txBody>
                    <a:bodyPr/>
                    <a:lstStyle/>
                    <a:p>
                      <a:pPr algn="ctr"/>
                      <a:r>
                        <a:rPr lang="en-US" sz="1800" dirty="0">
                          <a:solidFill>
                            <a:srgbClr val="FF0000"/>
                          </a:solidFill>
                        </a:rPr>
                        <a:t>No</a:t>
                      </a:r>
                    </a:p>
                  </a:txBody>
                  <a:tcPr marT="45716" marB="45716" anchor="ctr"/>
                </a:tc>
                <a:tc>
                  <a:txBody>
                    <a:bodyPr/>
                    <a:lstStyle/>
                    <a:p>
                      <a:pPr algn="ctr"/>
                      <a:r>
                        <a:rPr lang="en-US" sz="1800" dirty="0"/>
                        <a:t>Yes</a:t>
                      </a:r>
                    </a:p>
                  </a:txBody>
                  <a:tcPr marT="45716" marB="45716" anchor="ctr"/>
                </a:tc>
                <a:tc>
                  <a:txBody>
                    <a:bodyPr/>
                    <a:lstStyle/>
                    <a:p>
                      <a:pPr algn="ctr"/>
                      <a:r>
                        <a:rPr lang="en-US" sz="1800" dirty="0"/>
                        <a:t>Yes</a:t>
                      </a:r>
                    </a:p>
                  </a:txBody>
                  <a:tcPr marT="45716" marB="45716" anchor="ctr"/>
                </a:tc>
                <a:extLst>
                  <a:ext uri="{0D108BD9-81ED-4DB2-BD59-A6C34878D82A}">
                    <a16:rowId xmlns:a16="http://schemas.microsoft.com/office/drawing/2014/main" val="1127323223"/>
                  </a:ext>
                </a:extLst>
              </a:tr>
              <a:tr h="825498">
                <a:tc>
                  <a:txBody>
                    <a:bodyPr/>
                    <a:lstStyle/>
                    <a:p>
                      <a:pPr algn="ctr"/>
                      <a:r>
                        <a:rPr lang="en-US" sz="1800" dirty="0">
                          <a:solidFill>
                            <a:schemeClr val="accent2"/>
                          </a:solidFill>
                        </a:rPr>
                        <a:t>Docking paired with seat belt</a:t>
                      </a:r>
                    </a:p>
                  </a:txBody>
                  <a:tcPr marT="45716" marB="45716" anchor="ctr"/>
                </a:tc>
                <a:tc>
                  <a:txBody>
                    <a:bodyPr/>
                    <a:lstStyle/>
                    <a:p>
                      <a:pPr algn="ctr"/>
                      <a:r>
                        <a:rPr lang="en-US" sz="1800" dirty="0"/>
                        <a:t>Yes</a:t>
                      </a:r>
                    </a:p>
                  </a:txBody>
                  <a:tcPr marT="45716" marB="45716" anchor="ctr"/>
                </a:tc>
                <a:tc>
                  <a:txBody>
                    <a:bodyPr/>
                    <a:lstStyle/>
                    <a:p>
                      <a:pPr algn="ctr"/>
                      <a:r>
                        <a:rPr lang="en-US" sz="1800" dirty="0"/>
                        <a:t>Yes</a:t>
                      </a:r>
                    </a:p>
                  </a:txBody>
                  <a:tcPr marT="45716" marB="45716" anchor="ctr"/>
                </a:tc>
                <a:tc>
                  <a:txBody>
                    <a:bodyPr/>
                    <a:lstStyle/>
                    <a:p>
                      <a:pPr algn="ctr"/>
                      <a:r>
                        <a:rPr lang="en-US" sz="1800" dirty="0">
                          <a:solidFill>
                            <a:srgbClr val="FF0000"/>
                          </a:solidFill>
                        </a:rPr>
                        <a:t>No</a:t>
                      </a:r>
                    </a:p>
                  </a:txBody>
                  <a:tcPr marT="45716" marB="45716" anchor="ctr"/>
                </a:tc>
                <a:extLst>
                  <a:ext uri="{0D108BD9-81ED-4DB2-BD59-A6C34878D82A}">
                    <a16:rowId xmlns:a16="http://schemas.microsoft.com/office/drawing/2014/main" val="649911615"/>
                  </a:ext>
                </a:extLst>
              </a:tr>
              <a:tr h="825498">
                <a:tc>
                  <a:txBody>
                    <a:bodyPr/>
                    <a:lstStyle/>
                    <a:p>
                      <a:pPr algn="ctr"/>
                      <a:r>
                        <a:rPr lang="en-US" sz="1800" dirty="0">
                          <a:solidFill>
                            <a:schemeClr val="accent2"/>
                          </a:solidFill>
                        </a:rPr>
                        <a:t>Rear facing stations</a:t>
                      </a:r>
                    </a:p>
                  </a:txBody>
                  <a:tcPr marT="45716" marB="45716" anchor="ctr"/>
                </a:tc>
                <a:tc>
                  <a:txBody>
                    <a:bodyPr/>
                    <a:lstStyle/>
                    <a:p>
                      <a:pPr algn="ctr"/>
                      <a:r>
                        <a:rPr lang="en-US" sz="1800" dirty="0"/>
                        <a:t>Yes</a:t>
                      </a:r>
                    </a:p>
                  </a:txBody>
                  <a:tcPr marT="45716" marB="45716" anchor="ctr"/>
                </a:tc>
                <a:tc>
                  <a:txBody>
                    <a:bodyPr/>
                    <a:lstStyle/>
                    <a:p>
                      <a:pPr algn="ctr"/>
                      <a:r>
                        <a:rPr lang="en-US" sz="1800" dirty="0">
                          <a:solidFill>
                            <a:srgbClr val="FF0000"/>
                          </a:solidFill>
                        </a:rPr>
                        <a:t>No</a:t>
                      </a:r>
                    </a:p>
                  </a:txBody>
                  <a:tcPr marT="45716" marB="45716" anchor="ctr"/>
                </a:tc>
                <a:tc>
                  <a:txBody>
                    <a:bodyPr/>
                    <a:lstStyle/>
                    <a:p>
                      <a:pPr algn="ctr"/>
                      <a:r>
                        <a:rPr lang="en-US" sz="1800" dirty="0"/>
                        <a:t>Yes</a:t>
                      </a:r>
                    </a:p>
                  </a:txBody>
                  <a:tcPr marT="45716" marB="45716" anchor="ctr"/>
                </a:tc>
                <a:extLst>
                  <a:ext uri="{0D108BD9-81ED-4DB2-BD59-A6C34878D82A}">
                    <a16:rowId xmlns:a16="http://schemas.microsoft.com/office/drawing/2014/main" val="1045382981"/>
                  </a:ext>
                </a:extLst>
              </a:tr>
            </a:tbl>
          </a:graphicData>
        </a:graphic>
      </p:graphicFrame>
      <p:sp>
        <p:nvSpPr>
          <p:cNvPr id="44064" name="TextBox 3"/>
          <p:cNvSpPr txBox="1">
            <a:spLocks noChangeArrowheads="1"/>
          </p:cNvSpPr>
          <p:nvPr/>
        </p:nvSpPr>
        <p:spPr bwMode="auto">
          <a:xfrm>
            <a:off x="2514600" y="6167438"/>
            <a:ext cx="5529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r>
              <a:rPr lang="en-US" altLang="en-US" sz="2400">
                <a:solidFill>
                  <a:srgbClr val="FF0000"/>
                </a:solidFill>
              </a:rPr>
              <a:t>For AVs – We need an all “yes” solution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0" y="304800"/>
            <a:ext cx="9525000" cy="838200"/>
          </a:xfrm>
        </p:spPr>
        <p:txBody>
          <a:bodyPr/>
          <a:lstStyle/>
          <a:p>
            <a:pPr eaLnBrk="1" hangingPunct="1"/>
            <a:r>
              <a:rPr lang="en-US" altLang="en-US" sz="3200" smtClean="0"/>
              <a:t>Passenger Vehicles: </a:t>
            </a:r>
            <a:br>
              <a:rPr lang="en-US" altLang="en-US" sz="3200" smtClean="0"/>
            </a:br>
            <a:r>
              <a:rPr lang="en-US" altLang="en-US" sz="3200" smtClean="0"/>
              <a:t>Universal Docking Geometry (UDIG)</a:t>
            </a:r>
            <a:endParaRPr lang="en-US" altLang="en-US" sz="2400" i="1" smtClean="0">
              <a:solidFill>
                <a:srgbClr val="00FFFF"/>
              </a:solidFill>
              <a:latin typeface="Helvetica" panose="020B0604020202020204" pitchFamily="34" charset="0"/>
            </a:endParaRPr>
          </a:p>
        </p:txBody>
      </p:sp>
      <p:pic>
        <p:nvPicPr>
          <p:cNvPr id="450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82688"/>
            <a:ext cx="44704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udigquicki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962400"/>
            <a:ext cx="35528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3"/>
          <p:cNvSpPr txBox="1">
            <a:spLocks noChangeArrowheads="1"/>
          </p:cNvSpPr>
          <p:nvPr/>
        </p:nvSpPr>
        <p:spPr bwMode="auto">
          <a:xfrm>
            <a:off x="0" y="1404938"/>
            <a:ext cx="487680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eaLnBrk="1" hangingPunct="1">
              <a:spcBef>
                <a:spcPct val="20000"/>
              </a:spcBef>
            </a:pPr>
            <a:r>
              <a:rPr lang="en-US" altLang="en-US" sz="2200"/>
              <a:t>Common geometry for connection wheelchairs to vehicles.  Based on the idea of truck trailer hitch</a:t>
            </a:r>
          </a:p>
          <a:p>
            <a:pPr eaLnBrk="1" hangingPunct="1">
              <a:spcBef>
                <a:spcPct val="20000"/>
              </a:spcBef>
            </a:pPr>
            <a:r>
              <a:rPr lang="en-US" altLang="en-US" sz="2200"/>
              <a:t>If implemented, allows a wheelchair to use docking in </a:t>
            </a:r>
            <a:br>
              <a:rPr lang="en-US" altLang="en-US" sz="2200"/>
            </a:br>
            <a:r>
              <a:rPr lang="en-US" altLang="en-US" sz="2200"/>
              <a:t>all types of vehicles.  </a:t>
            </a:r>
          </a:p>
          <a:p>
            <a:pPr eaLnBrk="1" hangingPunct="1">
              <a:spcBef>
                <a:spcPct val="20000"/>
              </a:spcBef>
            </a:pPr>
            <a:r>
              <a:rPr lang="en-US" altLang="en-US" sz="2200"/>
              <a:t>Geometry has been defined </a:t>
            </a:r>
            <a:br>
              <a:rPr lang="en-US" altLang="en-US" sz="2200"/>
            </a:br>
            <a:r>
              <a:rPr lang="en-US" altLang="en-US" sz="2200"/>
              <a:t>and field tested.</a:t>
            </a:r>
          </a:p>
          <a:p>
            <a:pPr eaLnBrk="1" hangingPunct="1">
              <a:spcBef>
                <a:spcPct val="20000"/>
              </a:spcBef>
            </a:pPr>
            <a:r>
              <a:rPr lang="en-US" altLang="en-US" sz="2200"/>
              <a:t>Requires both WC and WTORS manufacturers to work together</a:t>
            </a:r>
          </a:p>
          <a:p>
            <a:pPr eaLnBrk="1" hangingPunct="1">
              <a:spcBef>
                <a:spcPct val="20000"/>
              </a:spcBef>
            </a:pPr>
            <a:r>
              <a:rPr lang="en-US" altLang="en-US" sz="2200"/>
              <a:t>Already implemented in standards</a:t>
            </a:r>
          </a:p>
          <a:p>
            <a:pPr eaLnBrk="1" hangingPunct="1">
              <a:spcBef>
                <a:spcPct val="20000"/>
              </a:spcBef>
            </a:pPr>
            <a:r>
              <a:rPr lang="en-US" altLang="en-US" sz="2200"/>
              <a:t>No commercial use. </a:t>
            </a:r>
          </a:p>
          <a:p>
            <a:pPr eaLnBrk="1" hangingPunct="1">
              <a:spcBef>
                <a:spcPct val="20000"/>
              </a:spcBef>
              <a:buFontTx/>
              <a:buNone/>
            </a:pPr>
            <a:endParaRPr lang="en-US" altLang="en-US" sz="22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0" y="304800"/>
            <a:ext cx="9525000" cy="838200"/>
          </a:xfrm>
        </p:spPr>
        <p:txBody>
          <a:bodyPr/>
          <a:lstStyle/>
          <a:p>
            <a:pPr eaLnBrk="1" hangingPunct="1"/>
            <a:r>
              <a:rPr lang="en-US" altLang="en-US" sz="3200" smtClean="0"/>
              <a:t>Passenger Vehicles: Universal Docking(UDIG)</a:t>
            </a:r>
            <a:endParaRPr lang="en-US" altLang="en-US" sz="2400" i="1" smtClean="0">
              <a:solidFill>
                <a:srgbClr val="00FFFF"/>
              </a:solidFill>
              <a:latin typeface="Helvetica" panose="020B0604020202020204" pitchFamily="34" charset="0"/>
            </a:endParaRPr>
          </a:p>
        </p:txBody>
      </p:sp>
      <p:pic>
        <p:nvPicPr>
          <p:cNvPr id="47106" name="Picture 2" descr="CropISO+Docking+Systems+-UDIG+Adapter+Spe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599488"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152400" y="228600"/>
            <a:ext cx="9525000" cy="838200"/>
          </a:xfrm>
        </p:spPr>
        <p:txBody>
          <a:bodyPr/>
          <a:lstStyle/>
          <a:p>
            <a:pPr eaLnBrk="1" hangingPunct="1"/>
            <a:r>
              <a:rPr lang="en-US" altLang="en-US" sz="3200" smtClean="0"/>
              <a:t>Occupant Protection Issues</a:t>
            </a:r>
            <a:endParaRPr lang="en-US" altLang="en-US" sz="2400" i="1" smtClean="0">
              <a:solidFill>
                <a:srgbClr val="00FFFF"/>
              </a:solidFill>
              <a:latin typeface="Helvetica" panose="020B0604020202020204" pitchFamily="34" charset="0"/>
            </a:endParaRPr>
          </a:p>
        </p:txBody>
      </p:sp>
      <p:sp>
        <p:nvSpPr>
          <p:cNvPr id="49154" name="TextBox 1"/>
          <p:cNvSpPr txBox="1">
            <a:spLocks noChangeArrowheads="1"/>
          </p:cNvSpPr>
          <p:nvPr/>
        </p:nvSpPr>
        <p:spPr bwMode="auto">
          <a:xfrm>
            <a:off x="533400" y="1371600"/>
            <a:ext cx="8229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r>
              <a:rPr lang="en-US" altLang="en-US" sz="2400"/>
              <a:t>Seat belt use, misuse and fit continue to be problematic</a:t>
            </a:r>
          </a:p>
          <a:p>
            <a:pPr>
              <a:buFontTx/>
              <a:buNone/>
            </a:pPr>
            <a:endParaRPr lang="en-US" altLang="en-US" sz="2400"/>
          </a:p>
          <a:p>
            <a:pPr>
              <a:buFontTx/>
              <a:buNone/>
            </a:pPr>
            <a:r>
              <a:rPr lang="en-US" altLang="en-US" sz="2400"/>
              <a:t>Wheelchair-seated occupant are higher and more upright than other passengers, so airbags deployment zones and padding placement is not tuned for these positions.</a:t>
            </a:r>
          </a:p>
          <a:p>
            <a:pPr>
              <a:buFontTx/>
              <a:buNone/>
            </a:pPr>
            <a:endParaRPr lang="en-US" altLang="en-US" sz="2400"/>
          </a:p>
          <a:p>
            <a:pPr>
              <a:buFontTx/>
              <a:buNone/>
            </a:pPr>
            <a:r>
              <a:rPr lang="en-US" altLang="en-US" sz="2400"/>
              <a:t>Head and back support issues. Very difficult to get good fit and proximity while seated in wheelchairs. </a:t>
            </a:r>
          </a:p>
          <a:p>
            <a:pPr>
              <a:buFontTx/>
              <a:buNone/>
            </a:pPr>
            <a:endParaRPr lang="en-US" altLang="en-US" sz="24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noChangeArrowheads="1"/>
          </p:cNvSpPr>
          <p:nvPr>
            <p:ph type="title"/>
          </p:nvPr>
        </p:nvSpPr>
        <p:spPr/>
        <p:txBody>
          <a:bodyPr/>
          <a:lstStyle/>
          <a:p>
            <a:r>
              <a:rPr lang="en-US" altLang="en-US" sz="2800" smtClean="0"/>
              <a:t>Field Data on Independent Use of WTORS</a:t>
            </a:r>
          </a:p>
        </p:txBody>
      </p:sp>
      <p:sp>
        <p:nvSpPr>
          <p:cNvPr id="51202" name="Rectangle 2"/>
          <p:cNvSpPr>
            <a:spLocks noChangeArrowheads="1"/>
          </p:cNvSpPr>
          <p:nvPr/>
        </p:nvSpPr>
        <p:spPr bwMode="auto">
          <a:xfrm>
            <a:off x="152400" y="990600"/>
            <a:ext cx="8686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spcAft>
                <a:spcPct val="50000"/>
              </a:spcAft>
              <a:buFontTx/>
              <a:buNone/>
            </a:pPr>
            <a:r>
              <a:rPr lang="en-US" altLang="en-US" sz="2400">
                <a:latin typeface="Helvetica" panose="020B0604020202020204" pitchFamily="34" charset="0"/>
              </a:rPr>
              <a:t>Main observations:</a:t>
            </a:r>
          </a:p>
          <a:p>
            <a:pPr>
              <a:spcAft>
                <a:spcPct val="50000"/>
              </a:spcAft>
            </a:pPr>
            <a:r>
              <a:rPr lang="en-US" altLang="en-US" sz="2000">
                <a:latin typeface="Helvetica" panose="020B0604020202020204" pitchFamily="34" charset="0"/>
              </a:rPr>
              <a:t>Seatbelt use and fit vary widely from “none” to “poor” to “good,” depending on wheelchair design (e.g., armrest type), level of disability (active versus passive use), and other factors.</a:t>
            </a:r>
          </a:p>
        </p:txBody>
      </p:sp>
      <p:graphicFrame>
        <p:nvGraphicFramePr>
          <p:cNvPr id="51203" name="Object 11"/>
          <p:cNvGraphicFramePr>
            <a:graphicFrameLocks noChangeAspect="1"/>
          </p:cNvGraphicFramePr>
          <p:nvPr/>
        </p:nvGraphicFramePr>
        <p:xfrm>
          <a:off x="152400" y="3429000"/>
          <a:ext cx="3184525" cy="2133600"/>
        </p:xfrm>
        <a:graphic>
          <a:graphicData uri="http://schemas.openxmlformats.org/presentationml/2006/ole">
            <mc:AlternateContent xmlns:mc="http://schemas.openxmlformats.org/markup-compatibility/2006">
              <mc:Choice xmlns:v="urn:schemas-microsoft-com:vml" Requires="v">
                <p:oleObj spid="_x0000_s51209" name="Document" r:id="rId3" imgW="0" imgH="0" progId="Word.Document.8">
                  <p:embed/>
                </p:oleObj>
              </mc:Choice>
              <mc:Fallback>
                <p:oleObj name="Document" r:id="rId3" imgW="0" imgH="0" progId="Word.Document.8">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429000"/>
                        <a:ext cx="31845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204" name="Object 9"/>
          <p:cNvGraphicFramePr>
            <a:graphicFrameLocks noChangeAspect="1"/>
          </p:cNvGraphicFramePr>
          <p:nvPr/>
        </p:nvGraphicFramePr>
        <p:xfrm>
          <a:off x="3200400" y="4648200"/>
          <a:ext cx="3048000" cy="2035175"/>
        </p:xfrm>
        <a:graphic>
          <a:graphicData uri="http://schemas.openxmlformats.org/presentationml/2006/ole">
            <mc:AlternateContent xmlns:mc="http://schemas.openxmlformats.org/markup-compatibility/2006">
              <mc:Choice xmlns:v="urn:schemas-microsoft-com:vml" Requires="v">
                <p:oleObj spid="_x0000_s51210" name="Document" r:id="rId5" imgW="0" imgH="0" progId="Word.Document.8">
                  <p:embed/>
                </p:oleObj>
              </mc:Choice>
              <mc:Fallback>
                <p:oleObj name="Document" r:id="rId5" imgW="0" imgH="0" progId="Word.Document.8">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648200"/>
                        <a:ext cx="30480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205" name="Object 12"/>
          <p:cNvGraphicFramePr>
            <a:graphicFrameLocks noChangeAspect="1"/>
          </p:cNvGraphicFramePr>
          <p:nvPr/>
        </p:nvGraphicFramePr>
        <p:xfrm>
          <a:off x="5867400" y="3200400"/>
          <a:ext cx="2925763" cy="1951038"/>
        </p:xfrm>
        <a:graphic>
          <a:graphicData uri="http://schemas.openxmlformats.org/presentationml/2006/ole">
            <mc:AlternateContent xmlns:mc="http://schemas.openxmlformats.org/markup-compatibility/2006">
              <mc:Choice xmlns:v="urn:schemas-microsoft-com:vml" Requires="v">
                <p:oleObj spid="_x0000_s51211" name="Document" r:id="rId7" imgW="0" imgH="0" progId="Word.Document.8">
                  <p:embed/>
                </p:oleObj>
              </mc:Choice>
              <mc:Fallback>
                <p:oleObj name="Document" r:id="rId7" imgW="0" imgH="0" progId="Word.Document.8">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3200400"/>
                        <a:ext cx="2925763"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noChangeArrowheads="1"/>
          </p:cNvSpPr>
          <p:nvPr>
            <p:ph type="title"/>
          </p:nvPr>
        </p:nvSpPr>
        <p:spPr/>
        <p:txBody>
          <a:bodyPr/>
          <a:lstStyle/>
          <a:p>
            <a:r>
              <a:rPr lang="en-US" altLang="en-US" sz="2800" smtClean="0"/>
              <a:t>Field Data on Independent Use of WTORS</a:t>
            </a:r>
          </a:p>
        </p:txBody>
      </p:sp>
      <p:sp>
        <p:nvSpPr>
          <p:cNvPr id="52226" name="Rectangle 2"/>
          <p:cNvSpPr>
            <a:spLocks noChangeArrowheads="1"/>
          </p:cNvSpPr>
          <p:nvPr/>
        </p:nvSpPr>
        <p:spPr bwMode="auto">
          <a:xfrm>
            <a:off x="152400" y="990600"/>
            <a:ext cx="8686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rgbClr val="2A4687"/>
                </a:solidFill>
                <a:latin typeface="Arial" panose="020B0604020202020204" pitchFamily="34" charset="0"/>
                <a:ea typeface="ヒラギノ角ゴ Pro W3" charset="-128"/>
              </a:defRPr>
            </a:lvl1pPr>
            <a:lvl2pPr>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spcAft>
                <a:spcPct val="50000"/>
              </a:spcAft>
              <a:buFontTx/>
              <a:buNone/>
            </a:pPr>
            <a:r>
              <a:rPr lang="en-US" altLang="en-US" sz="2400">
                <a:latin typeface="Helvetica" panose="020B0604020202020204" pitchFamily="34" charset="0"/>
              </a:rPr>
              <a:t>Main observations:</a:t>
            </a:r>
          </a:p>
          <a:p>
            <a:pPr marL="0" lvl="1" algn="ctr">
              <a:spcAft>
                <a:spcPct val="50000"/>
              </a:spcAft>
              <a:buFontTx/>
              <a:buNone/>
            </a:pPr>
            <a:r>
              <a:rPr lang="en-US" altLang="en-US" sz="2400">
                <a:latin typeface="Helvetica" panose="020B0604020202020204" pitchFamily="34" charset="0"/>
              </a:rPr>
              <a:t>The type of wheelchair armrest is critical role to achieving proper belt restraint for wheelchair-seated drivers.</a:t>
            </a:r>
          </a:p>
        </p:txBody>
      </p:sp>
      <p:pic>
        <p:nvPicPr>
          <p:cNvPr id="52227" name="Picture 7" descr="subject w close armrest-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3622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8" descr="subject 2 with L-shaped armre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438400"/>
            <a:ext cx="3733800"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2"/>
          <p:cNvSpPr txBox="1">
            <a:spLocks noChangeArrowheads="1"/>
          </p:cNvSpPr>
          <p:nvPr/>
        </p:nvSpPr>
        <p:spPr bwMode="auto">
          <a:xfrm>
            <a:off x="381000" y="5257800"/>
            <a:ext cx="845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Char char="•"/>
              <a:defRPr sz="3200">
                <a:solidFill>
                  <a:srgbClr val="2A4687"/>
                </a:solidFill>
                <a:latin typeface="Arial" panose="020B0604020202020204" pitchFamily="34" charset="0"/>
                <a:ea typeface="ヒラギノ角ゴ Pro W3" charset="-128"/>
              </a:defRPr>
            </a:lvl1pPr>
            <a:lvl2pPr>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marL="0" lvl="1" algn="ctr">
              <a:spcAft>
                <a:spcPct val="50000"/>
              </a:spcAft>
              <a:buFontTx/>
              <a:buNone/>
            </a:pPr>
            <a:r>
              <a:rPr lang="en-US" altLang="en-US" sz="2400">
                <a:latin typeface="Helvetica" panose="020B0604020202020204" pitchFamily="34" charset="0"/>
              </a:rPr>
              <a:t>Closed armrests </a:t>
            </a:r>
            <a:r>
              <a:rPr lang="en-US" altLang="en-US" sz="2400">
                <a:latin typeface="Helvetica" panose="020B0604020202020204" pitchFamily="34" charset="0"/>
                <a:sym typeface="Wingdings" panose="05000000000000000000" pitchFamily="2" charset="2"/>
              </a:rPr>
              <a:t> poor belt fit</a:t>
            </a:r>
            <a:endParaRPr lang="en-US" altLang="en-US" sz="2400">
              <a:latin typeface="Helvetica"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noChangeArrowheads="1"/>
          </p:cNvSpPr>
          <p:nvPr>
            <p:ph type="title"/>
          </p:nvPr>
        </p:nvSpPr>
        <p:spPr/>
        <p:txBody>
          <a:bodyPr/>
          <a:lstStyle/>
          <a:p>
            <a:r>
              <a:rPr lang="en-US" altLang="en-US" sz="2800" smtClean="0"/>
              <a:t>Field Data on Independent Use of WTORS</a:t>
            </a:r>
          </a:p>
        </p:txBody>
      </p:sp>
      <p:sp>
        <p:nvSpPr>
          <p:cNvPr id="53250" name="Rectangle 2"/>
          <p:cNvSpPr>
            <a:spLocks noChangeArrowheads="1"/>
          </p:cNvSpPr>
          <p:nvPr/>
        </p:nvSpPr>
        <p:spPr bwMode="auto">
          <a:xfrm>
            <a:off x="152400" y="990600"/>
            <a:ext cx="8686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rgbClr val="2A4687"/>
                </a:solidFill>
                <a:latin typeface="Arial" panose="020B0604020202020204" pitchFamily="34" charset="0"/>
                <a:ea typeface="ヒラギノ角ゴ Pro W3" charset="-128"/>
              </a:defRPr>
            </a:lvl1pPr>
            <a:lvl2pPr>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spcAft>
                <a:spcPct val="50000"/>
              </a:spcAft>
              <a:buFontTx/>
              <a:buNone/>
            </a:pPr>
            <a:r>
              <a:rPr lang="en-US" altLang="en-US" sz="2400">
                <a:latin typeface="Helvetica" panose="020B0604020202020204" pitchFamily="34" charset="0"/>
              </a:rPr>
              <a:t>Main observations:</a:t>
            </a:r>
          </a:p>
          <a:p>
            <a:pPr marL="0" lvl="1" algn="ctr">
              <a:spcAft>
                <a:spcPct val="50000"/>
              </a:spcAft>
              <a:buFontTx/>
              <a:buNone/>
            </a:pPr>
            <a:r>
              <a:rPr lang="en-US" altLang="en-US" sz="2400">
                <a:latin typeface="Helvetica" panose="020B0604020202020204" pitchFamily="34" charset="0"/>
              </a:rPr>
              <a:t>The type of wheelchair armrest is critical role to achieving proper belt restraint for wheelchair-seated drivers.</a:t>
            </a:r>
          </a:p>
        </p:txBody>
      </p:sp>
      <p:pic>
        <p:nvPicPr>
          <p:cNvPr id="53251" name="Picture 6" descr="subject with open armrest-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908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10" descr="subject 2 w open armre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624138"/>
            <a:ext cx="2743200"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2"/>
          <p:cNvSpPr txBox="1">
            <a:spLocks noChangeArrowheads="1"/>
          </p:cNvSpPr>
          <p:nvPr/>
        </p:nvSpPr>
        <p:spPr bwMode="auto">
          <a:xfrm>
            <a:off x="381000" y="5481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Char char="•"/>
              <a:defRPr sz="3200">
                <a:solidFill>
                  <a:srgbClr val="2A4687"/>
                </a:solidFill>
                <a:latin typeface="Arial" panose="020B0604020202020204" pitchFamily="34" charset="0"/>
                <a:ea typeface="ヒラギノ角ゴ Pro W3" charset="-128"/>
              </a:defRPr>
            </a:lvl1pPr>
            <a:lvl2pPr>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marL="0" lvl="1" algn="ctr">
              <a:spcAft>
                <a:spcPct val="50000"/>
              </a:spcAft>
              <a:buFontTx/>
              <a:buNone/>
            </a:pPr>
            <a:r>
              <a:rPr lang="en-US" altLang="en-US" sz="2400">
                <a:latin typeface="Helvetica" panose="020B0604020202020204" pitchFamily="34" charset="0"/>
              </a:rPr>
              <a:t>Open armrests </a:t>
            </a:r>
            <a:r>
              <a:rPr lang="en-US" altLang="en-US" sz="2400">
                <a:latin typeface="Helvetica" panose="020B0604020202020204" pitchFamily="34" charset="0"/>
                <a:sym typeface="Wingdings" panose="05000000000000000000" pitchFamily="2" charset="2"/>
              </a:rPr>
              <a:t> good belt fit</a:t>
            </a:r>
            <a:endParaRPr lang="en-US" altLang="en-US" sz="2400">
              <a:latin typeface="Helvetica" panose="020B0604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a:extLst>
              <a:ext uri="{FF2B5EF4-FFF2-40B4-BE49-F238E27FC236}">
                <a16:creationId xmlns:a16="http://schemas.microsoft.com/office/drawing/2014/main" id="{C550F420-47AC-5349-B198-258C0AD3AAA1}"/>
              </a:ext>
            </a:extLst>
          </p:cNvPr>
          <p:cNvSpPr>
            <a:spLocks noChangeArrowheads="1"/>
          </p:cNvSpPr>
          <p:nvPr/>
        </p:nvSpPr>
        <p:spPr bwMode="auto">
          <a:xfrm>
            <a:off x="182563" y="1600200"/>
            <a:ext cx="3821112" cy="2801938"/>
          </a:xfrm>
          <a:prstGeom prst="rect">
            <a:avLst/>
          </a:prstGeom>
          <a:noFill/>
          <a:ln>
            <a:noFill/>
          </a:ln>
          <a:extLst>
            <a:ext uri="{909E8E84-426E-40dd-AFC4-6F175D3DCCD1}"/>
            <a:ext uri="{91240B29-F687-4f45-9708-019B960494DF}"/>
          </a:extLst>
        </p:spPr>
        <p:txBody>
          <a:bodyPr lIns="90487" tIns="44450" rIns="90487" bIns="44450" anchor="ctr"/>
          <a:lstStyle/>
          <a:p>
            <a:pPr eaLnBrk="1" hangingPunct="1">
              <a:buFont typeface="Arial" charset="0"/>
              <a:buChar char="•"/>
              <a:defRPr/>
            </a:pPr>
            <a:r>
              <a:rPr lang="en-US" dirty="0">
                <a:solidFill>
                  <a:schemeClr val="accent2"/>
                </a:solidFill>
                <a:latin typeface="+mj-lt"/>
                <a:ea typeface="ヒラギノ角ゴ Pro W3" panose="020B0300000000000000" pitchFamily="34" charset="-128"/>
                <a:cs typeface="Lucida Grande" charset="0"/>
              </a:rPr>
              <a:t>Hardest to get good fit</a:t>
            </a:r>
            <a:br>
              <a:rPr lang="en-US" dirty="0">
                <a:solidFill>
                  <a:schemeClr val="accent2"/>
                </a:solidFill>
                <a:latin typeface="+mj-lt"/>
                <a:ea typeface="ヒラギノ角ゴ Pro W3" panose="020B0300000000000000" pitchFamily="34" charset="-128"/>
                <a:cs typeface="Lucida Grande" charset="0"/>
              </a:rPr>
            </a:br>
            <a:endParaRPr lang="en-US" dirty="0">
              <a:solidFill>
                <a:schemeClr val="accent2"/>
              </a:solidFill>
              <a:latin typeface="+mj-lt"/>
              <a:ea typeface="ヒラギノ角ゴ Pro W3" panose="020B0300000000000000" pitchFamily="34" charset="-128"/>
              <a:cs typeface="Lucida Grande" charset="0"/>
            </a:endParaRPr>
          </a:p>
          <a:p>
            <a:pPr eaLnBrk="1" hangingPunct="1">
              <a:buFont typeface="Arial" charset="0"/>
              <a:buChar char="•"/>
              <a:defRPr/>
            </a:pPr>
            <a:r>
              <a:rPr lang="en-US" dirty="0">
                <a:solidFill>
                  <a:schemeClr val="accent2"/>
                </a:solidFill>
                <a:latin typeface="+mj-lt"/>
                <a:ea typeface="ヒラギノ角ゴ Pro W3" panose="020B0300000000000000" pitchFamily="34" charset="-128"/>
                <a:cs typeface="Lucida Grande" charset="0"/>
              </a:rPr>
              <a:t>Most common in field </a:t>
            </a:r>
            <a:br>
              <a:rPr lang="en-US" dirty="0">
                <a:solidFill>
                  <a:schemeClr val="accent2"/>
                </a:solidFill>
                <a:latin typeface="+mj-lt"/>
                <a:ea typeface="ヒラギノ角ゴ Pro W3" panose="020B0300000000000000" pitchFamily="34" charset="-128"/>
                <a:cs typeface="Lucida Grande" charset="0"/>
              </a:rPr>
            </a:br>
            <a:endParaRPr lang="en-US" dirty="0">
              <a:solidFill>
                <a:schemeClr val="accent2"/>
              </a:solidFill>
              <a:latin typeface="+mj-lt"/>
              <a:ea typeface="ヒラギノ角ゴ Pro W3" panose="020B0300000000000000" pitchFamily="34" charset="-128"/>
              <a:cs typeface="Lucida Grande" charset="0"/>
            </a:endParaRPr>
          </a:p>
          <a:p>
            <a:pPr eaLnBrk="1" hangingPunct="1">
              <a:buFont typeface="Arial" charset="0"/>
              <a:buChar char="•"/>
              <a:defRPr/>
            </a:pPr>
            <a:r>
              <a:rPr lang="en-US" dirty="0">
                <a:solidFill>
                  <a:schemeClr val="accent2"/>
                </a:solidFill>
                <a:latin typeface="+mj-lt"/>
                <a:ea typeface="ヒラギノ角ゴ Pro W3" panose="020B0300000000000000" pitchFamily="34" charset="-128"/>
                <a:cs typeface="Lucida Grande" charset="0"/>
              </a:rPr>
              <a:t>New WC19 rates WC for compatibility with vehicle </a:t>
            </a:r>
          </a:p>
          <a:p>
            <a:pPr algn="ctr" eaLnBrk="1" hangingPunct="1">
              <a:defRPr/>
            </a:pPr>
            <a:endParaRPr lang="en-US" dirty="0">
              <a:solidFill>
                <a:srgbClr val="2C7C9F"/>
              </a:solidFill>
              <a:ea typeface="ヒラギノ角ゴ Pro W3" panose="020B0300000000000000" pitchFamily="34" charset="-128"/>
            </a:endParaRPr>
          </a:p>
        </p:txBody>
      </p:sp>
      <p:sp>
        <p:nvSpPr>
          <p:cNvPr id="87043" name="Rectangle 5">
            <a:extLst>
              <a:ext uri="{FF2B5EF4-FFF2-40B4-BE49-F238E27FC236}">
                <a16:creationId xmlns:a16="http://schemas.microsoft.com/office/drawing/2014/main" id="{89BF9AA2-E9F8-094D-94D3-ECC8F5F2AEF6}"/>
              </a:ext>
            </a:extLst>
          </p:cNvPr>
          <p:cNvSpPr>
            <a:spLocks noChangeArrowheads="1"/>
          </p:cNvSpPr>
          <p:nvPr/>
        </p:nvSpPr>
        <p:spPr bwMode="auto">
          <a:xfrm>
            <a:off x="182563" y="990600"/>
            <a:ext cx="8940800" cy="609600"/>
          </a:xfrm>
          <a:prstGeom prst="rect">
            <a:avLst/>
          </a:prstGeom>
          <a:noFill/>
          <a:ln>
            <a:noFill/>
          </a:ln>
          <a:extLst>
            <a:ext uri="{909E8E84-426E-40dd-AFC4-6F175D3DCCD1}"/>
            <a:ext uri="{91240B29-F687-4f45-9708-019B960494DF}"/>
          </a:extLst>
        </p:spPr>
        <p:txBody>
          <a:bodyPr lIns="90487" tIns="44450" rIns="90487" bIns="44450" anchor="ctr"/>
          <a:lstStyle/>
          <a:p>
            <a:pPr algn="ctr" eaLnBrk="1" hangingPunct="1">
              <a:defRPr/>
            </a:pPr>
            <a:r>
              <a:rPr lang="en-US" dirty="0">
                <a:solidFill>
                  <a:schemeClr val="accent2"/>
                </a:solidFill>
                <a:latin typeface="+mj-lt"/>
                <a:ea typeface="ヒラギノ角ゴ Pro W3" panose="020B0300000000000000" pitchFamily="34" charset="-128"/>
                <a:cs typeface="Lucida Grande" charset="0"/>
              </a:rPr>
              <a:t>#1 Lap and Shoulder belt that only anchors to vehicle</a:t>
            </a:r>
          </a:p>
        </p:txBody>
      </p:sp>
      <p:sp>
        <p:nvSpPr>
          <p:cNvPr id="87044" name="Rectangle 8">
            <a:extLst>
              <a:ext uri="{FF2B5EF4-FFF2-40B4-BE49-F238E27FC236}">
                <a16:creationId xmlns:a16="http://schemas.microsoft.com/office/drawing/2014/main" id="{ECEE72CE-5FD0-B349-A328-AE878F67018F}"/>
              </a:ext>
            </a:extLst>
          </p:cNvPr>
          <p:cNvSpPr>
            <a:spLocks noGrp="1" noChangeArrowheads="1"/>
          </p:cNvSpPr>
          <p:nvPr/>
        </p:nvSpPr>
        <p:spPr bwMode="auto">
          <a:xfrm>
            <a:off x="22225" y="28575"/>
            <a:ext cx="9144000" cy="990600"/>
          </a:xfrm>
          <a:prstGeom prst="rect">
            <a:avLst/>
          </a:prstGeom>
          <a:noFill/>
          <a:ln>
            <a:noFill/>
          </a:ln>
          <a:extLst>
            <a:ext uri="{909E8E84-426E-40dd-AFC4-6F175D3DCCD1}"/>
            <a:ext uri="{91240B29-F687-4f45-9708-019B960494DF}"/>
          </a:extLst>
        </p:spPr>
        <p:txBody>
          <a:bodyPr lIns="90487" tIns="44450" rIns="90487" bIns="44450" anchor="ctr"/>
          <a:lstStyle/>
          <a:p>
            <a:pPr algn="ctr">
              <a:defRPr/>
            </a:pPr>
            <a:r>
              <a:rPr lang="en-US" sz="3200" dirty="0">
                <a:solidFill>
                  <a:schemeClr val="accent2"/>
                </a:solidFill>
                <a:latin typeface="+mn-lt"/>
                <a:ea typeface="ヒラギノ角ゴ Pro W3" panose="020B0300000000000000" pitchFamily="34" charset="-128"/>
                <a:cs typeface="Lucida Grande" charset="0"/>
              </a:rPr>
              <a:t>Three Types of Crashworthy Seat Belts</a:t>
            </a:r>
          </a:p>
        </p:txBody>
      </p:sp>
      <p:pic>
        <p:nvPicPr>
          <p:cNvPr id="542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2438" y="1600200"/>
            <a:ext cx="225425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Content Placeholder 8" descr="WTORS pelvic belt high &amp; near center.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88938" y="4202113"/>
            <a:ext cx="2547937" cy="2540000"/>
          </a:xfrm>
        </p:spPr>
      </p:pic>
      <p:pic>
        <p:nvPicPr>
          <p:cNvPr id="54278" name="Content Placeholder 9" descr="WTORS pelvic belt over armrest &amp; ti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667000"/>
            <a:ext cx="2709863"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98315FCC-37FF-644E-A0B8-EC9855BA650E}"/>
              </a:ext>
            </a:extLst>
          </p:cNvPr>
          <p:cNvSpPr>
            <a:spLocks noGrp="1" noChangeArrowheads="1"/>
          </p:cNvSpPr>
          <p:nvPr>
            <p:ph type="body" idx="1"/>
          </p:nvPr>
        </p:nvSpPr>
        <p:spPr>
          <a:xfrm>
            <a:off x="228600" y="914400"/>
            <a:ext cx="8763000" cy="2286000"/>
          </a:xfrm>
        </p:spPr>
        <p:txBody>
          <a:bodyPr lIns="90487" tIns="44450" rIns="90487" bIns="44450"/>
          <a:lstStyle/>
          <a:p>
            <a:pPr marL="0" indent="0" eaLnBrk="1" hangingPunct="1">
              <a:lnSpc>
                <a:spcPct val="90000"/>
              </a:lnSpc>
              <a:spcAft>
                <a:spcPct val="40000"/>
              </a:spcAft>
              <a:buFont typeface="Wingdings 2" charset="0"/>
              <a:buNone/>
              <a:defRPr/>
            </a:pPr>
            <a:r>
              <a:rPr lang="en-US" sz="2000" dirty="0">
                <a:solidFill>
                  <a:schemeClr val="accent2"/>
                </a:solidFill>
                <a:latin typeface="+mj-lt"/>
                <a:cs typeface="Lucida Grande" charset="0"/>
              </a:rPr>
              <a:t>#2  Lap and shoulder belt with ends of lap belt anchored to WC</a:t>
            </a:r>
          </a:p>
          <a:p>
            <a:pPr marL="0" indent="0" eaLnBrk="1" hangingPunct="1">
              <a:lnSpc>
                <a:spcPct val="90000"/>
              </a:lnSpc>
              <a:spcAft>
                <a:spcPct val="40000"/>
              </a:spcAft>
              <a:buFont typeface="Wingdings 2" charset="0"/>
              <a:buNone/>
              <a:defRPr/>
            </a:pPr>
            <a:r>
              <a:rPr lang="en-US" sz="2000" dirty="0">
                <a:solidFill>
                  <a:schemeClr val="accent2"/>
                </a:solidFill>
                <a:latin typeface="+mj-lt"/>
                <a:cs typeface="Lucida Grande" charset="0"/>
              </a:rPr>
              <a:t>WC19 wheelchairs must provide the user with the option of a </a:t>
            </a:r>
            <a:r>
              <a:rPr lang="en-US" sz="2000" u="sng" dirty="0">
                <a:solidFill>
                  <a:schemeClr val="accent2"/>
                </a:solidFill>
                <a:latin typeface="+mj-lt"/>
                <a:cs typeface="Lucida Grande" charset="0"/>
              </a:rPr>
              <a:t>wheelchair-anchored lap-belt restraint with connector for attaching vehicle-anchored shoulder belt</a:t>
            </a:r>
            <a:r>
              <a:rPr lang="en-US" sz="2000" dirty="0">
                <a:solidFill>
                  <a:schemeClr val="accent2"/>
                </a:solidFill>
                <a:latin typeface="+mj-lt"/>
                <a:cs typeface="Lucida Grande" charset="0"/>
              </a:rPr>
              <a:t>.</a:t>
            </a:r>
          </a:p>
          <a:p>
            <a:pPr marL="0" indent="0" eaLnBrk="1" hangingPunct="1">
              <a:lnSpc>
                <a:spcPct val="90000"/>
              </a:lnSpc>
              <a:spcAft>
                <a:spcPct val="40000"/>
              </a:spcAft>
              <a:buFont typeface="Wingdings 2" charset="0"/>
              <a:buNone/>
              <a:defRPr/>
            </a:pPr>
            <a:r>
              <a:rPr lang="en-US" sz="2000" dirty="0">
                <a:solidFill>
                  <a:schemeClr val="accent2"/>
                </a:solidFill>
                <a:latin typeface="+mj-lt"/>
                <a:cs typeface="Lucida Grande" charset="0"/>
              </a:rPr>
              <a:t>Will be marked with WC19 symbol and or WC19 text</a:t>
            </a:r>
            <a:endParaRPr lang="en-US" sz="1800" dirty="0">
              <a:solidFill>
                <a:schemeClr val="accent2"/>
              </a:solidFill>
              <a:latin typeface="+mj-lt"/>
              <a:cs typeface="Lucida Grande" charset="0"/>
            </a:endParaRPr>
          </a:p>
        </p:txBody>
      </p:sp>
      <p:pic>
        <p:nvPicPr>
          <p:cNvPr id="563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2930525"/>
            <a:ext cx="429736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Oval 10"/>
          <p:cNvSpPr>
            <a:spLocks noChangeArrowheads="1"/>
          </p:cNvSpPr>
          <p:nvPr/>
        </p:nvSpPr>
        <p:spPr bwMode="auto">
          <a:xfrm>
            <a:off x="134938" y="4548188"/>
            <a:ext cx="1295400" cy="1295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endParaRPr lang="en-US" altLang="en-US" sz="2400">
              <a:solidFill>
                <a:schemeClr val="tx1"/>
              </a:solidFill>
            </a:endParaRPr>
          </a:p>
        </p:txBody>
      </p:sp>
      <p:pic>
        <p:nvPicPr>
          <p:cNvPr id="5632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3713" y="2528888"/>
            <a:ext cx="20574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Oval 12"/>
          <p:cNvSpPr>
            <a:spLocks noChangeArrowheads="1"/>
          </p:cNvSpPr>
          <p:nvPr/>
        </p:nvSpPr>
        <p:spPr bwMode="auto">
          <a:xfrm>
            <a:off x="7377113" y="2890838"/>
            <a:ext cx="1066800" cy="1066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endParaRPr lang="en-US" altLang="en-US" sz="2400">
              <a:solidFill>
                <a:schemeClr val="tx1"/>
              </a:solidFill>
            </a:endParaRPr>
          </a:p>
        </p:txBody>
      </p:sp>
      <p:pic>
        <p:nvPicPr>
          <p:cNvPr id="56326" name="Picture 13" descr="pin bushing on latch plate unbuck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838" y="3986213"/>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Oval 14"/>
          <p:cNvSpPr>
            <a:spLocks noChangeArrowheads="1"/>
          </p:cNvSpPr>
          <p:nvPr/>
        </p:nvSpPr>
        <p:spPr bwMode="auto">
          <a:xfrm>
            <a:off x="5853113" y="4795838"/>
            <a:ext cx="1066800" cy="1066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endParaRPr lang="en-US" altLang="en-US" sz="2400">
              <a:solidFill>
                <a:schemeClr val="tx1"/>
              </a:solidFill>
            </a:endParaRPr>
          </a:p>
        </p:txBody>
      </p:sp>
      <p:sp>
        <p:nvSpPr>
          <p:cNvPr id="89096" name="Rectangle 8">
            <a:extLst>
              <a:ext uri="{FF2B5EF4-FFF2-40B4-BE49-F238E27FC236}">
                <a16:creationId xmlns:a16="http://schemas.microsoft.com/office/drawing/2014/main" id="{DCED7D22-6BE0-C64F-A0D5-CA6435D6D956}"/>
              </a:ext>
            </a:extLst>
          </p:cNvPr>
          <p:cNvSpPr>
            <a:spLocks noGrp="1" noChangeArrowheads="1"/>
          </p:cNvSpPr>
          <p:nvPr/>
        </p:nvSpPr>
        <p:spPr bwMode="auto">
          <a:xfrm>
            <a:off x="22225" y="28575"/>
            <a:ext cx="9144000" cy="990600"/>
          </a:xfrm>
          <a:prstGeom prst="rect">
            <a:avLst/>
          </a:prstGeom>
          <a:noFill/>
          <a:ln>
            <a:noFill/>
          </a:ln>
          <a:extLst>
            <a:ext uri="{909E8E84-426E-40dd-AFC4-6F175D3DCCD1}"/>
            <a:ext uri="{91240B29-F687-4f45-9708-019B960494DF}"/>
          </a:extLst>
        </p:spPr>
        <p:txBody>
          <a:bodyPr lIns="90487" tIns="44450" rIns="90487" bIns="44450" anchor="ctr"/>
          <a:lstStyle/>
          <a:p>
            <a:pPr algn="ctr">
              <a:defRPr/>
            </a:pPr>
            <a:r>
              <a:rPr lang="en-US" sz="3200" dirty="0">
                <a:solidFill>
                  <a:schemeClr val="accent2"/>
                </a:solidFill>
                <a:latin typeface="+mj-lt"/>
                <a:ea typeface="ヒラギノ角ゴ Pro W3" panose="020B0300000000000000" pitchFamily="34" charset="-128"/>
                <a:cs typeface="Lucida Grande" charset="0"/>
              </a:rPr>
              <a:t>Three Types of Crashworthy Seat Belts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609600" y="228600"/>
            <a:ext cx="8077200" cy="838200"/>
          </a:xfrm>
        </p:spPr>
        <p:txBody>
          <a:bodyPr/>
          <a:lstStyle/>
          <a:p>
            <a:pPr eaLnBrk="1" hangingPunct="1"/>
            <a:r>
              <a:rPr lang="en-US" altLang="en-US" sz="3200" smtClean="0"/>
              <a:t>UMTRI </a:t>
            </a:r>
            <a:r>
              <a:rPr lang="mr-IN" altLang="en-US" sz="3200" smtClean="0"/>
              <a:t>–</a:t>
            </a:r>
            <a:r>
              <a:rPr lang="en-US" altLang="en-US" sz="3200" smtClean="0"/>
              <a:t> Wheelchair Transportation Safety</a:t>
            </a:r>
            <a:endParaRPr lang="en-US" altLang="en-US" sz="2400" i="1" smtClean="0">
              <a:solidFill>
                <a:srgbClr val="00FFFF"/>
              </a:solidFill>
              <a:latin typeface="Helvetica" panose="020B0604020202020204" pitchFamily="34" charset="0"/>
            </a:endParaRPr>
          </a:p>
        </p:txBody>
      </p:sp>
      <p:sp>
        <p:nvSpPr>
          <p:cNvPr id="10242" name="Text Box 4"/>
          <p:cNvSpPr txBox="1">
            <a:spLocks noChangeArrowheads="1"/>
          </p:cNvSpPr>
          <p:nvPr/>
        </p:nvSpPr>
        <p:spPr bwMode="auto">
          <a:xfrm>
            <a:off x="152400" y="1054100"/>
            <a:ext cx="48006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eaLnBrk="1" hangingPunct="1">
              <a:spcBef>
                <a:spcPct val="20000"/>
              </a:spcBef>
            </a:pPr>
            <a:r>
              <a:rPr lang="en-US" altLang="en-US" sz="2400"/>
              <a:t>Technology development</a:t>
            </a:r>
          </a:p>
          <a:p>
            <a:pPr eaLnBrk="1" hangingPunct="1">
              <a:spcBef>
                <a:spcPct val="20000"/>
              </a:spcBef>
            </a:pPr>
            <a:r>
              <a:rPr lang="en-US" altLang="en-US" sz="2400"/>
              <a:t>Computer modeling</a:t>
            </a:r>
          </a:p>
          <a:p>
            <a:pPr eaLnBrk="1" hangingPunct="1">
              <a:spcBef>
                <a:spcPct val="20000"/>
              </a:spcBef>
            </a:pPr>
            <a:r>
              <a:rPr lang="en-US" altLang="en-US" sz="2400"/>
              <a:t>MCity = AV and DV test bed</a:t>
            </a:r>
          </a:p>
          <a:p>
            <a:pPr eaLnBrk="1" hangingPunct="1">
              <a:spcBef>
                <a:spcPct val="20000"/>
              </a:spcBef>
            </a:pPr>
            <a:r>
              <a:rPr lang="en-US" altLang="en-US" sz="2400"/>
              <a:t>Connected Vehicles/Infrastructure</a:t>
            </a:r>
          </a:p>
          <a:p>
            <a:pPr eaLnBrk="1" hangingPunct="1">
              <a:spcBef>
                <a:spcPct val="20000"/>
              </a:spcBef>
              <a:buFontTx/>
              <a:buNone/>
            </a:pPr>
            <a:r>
              <a:rPr lang="en-US" altLang="en-US" sz="2400"/>
              <a:t>		</a:t>
            </a:r>
          </a:p>
        </p:txBody>
      </p:sp>
      <p:pic>
        <p:nvPicPr>
          <p:cNvPr id="10243" name="Picture 6" descr="HBS drawing.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90900"/>
            <a:ext cx="2438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validation_WC1023.avi">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733800"/>
            <a:ext cx="6059488"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download.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122363"/>
            <a:ext cx="3810000"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CV_5pt harness_1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708275"/>
            <a:ext cx="13033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Picture 5" descr="CV_5pt harness_2 crop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27432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6">
            <a:extLst>
              <a:ext uri="{FF2B5EF4-FFF2-40B4-BE49-F238E27FC236}">
                <a16:creationId xmlns:a16="http://schemas.microsoft.com/office/drawing/2014/main" id="{7E1F67F5-48F8-3740-8662-53357838B7A5}"/>
              </a:ext>
            </a:extLst>
          </p:cNvPr>
          <p:cNvSpPr>
            <a:spLocks noChangeArrowheads="1"/>
          </p:cNvSpPr>
          <p:nvPr/>
        </p:nvSpPr>
        <p:spPr bwMode="auto">
          <a:xfrm>
            <a:off x="4648200" y="1219200"/>
            <a:ext cx="4038600" cy="5410200"/>
          </a:xfrm>
          <a:prstGeom prst="rect">
            <a:avLst/>
          </a:prstGeom>
          <a:noFill/>
          <a:ln>
            <a:noFill/>
          </a:ln>
          <a:extLst>
            <a:ext uri="{909E8E84-426E-40dd-AFC4-6F175D3DCCD1}"/>
            <a:ext uri="{91240B29-F687-4f45-9708-019B960494DF}"/>
          </a:extLst>
        </p:spPr>
        <p:txBody>
          <a:bodyPr/>
          <a:lstStyle/>
          <a:p>
            <a:pPr marL="220663" indent="-220663" eaLnBrk="1" hangingPunct="1">
              <a:lnSpc>
                <a:spcPct val="110000"/>
              </a:lnSpc>
              <a:spcBef>
                <a:spcPct val="30000"/>
              </a:spcBef>
              <a:buClr>
                <a:srgbClr val="2A4687"/>
              </a:buClr>
              <a:buFontTx/>
              <a:buChar char="•"/>
              <a:defRPr/>
            </a:pPr>
            <a:r>
              <a:rPr lang="en-US" sz="2000" dirty="0">
                <a:solidFill>
                  <a:schemeClr val="accent2"/>
                </a:solidFill>
                <a:latin typeface="+mj-lt"/>
                <a:ea typeface="ヒラギノ角ゴ Pro W3" panose="020B0300000000000000" pitchFamily="34" charset="-128"/>
                <a:cs typeface="Lucida Grande" charset="0"/>
              </a:rPr>
              <a:t>#3 A crashworthy 5 point system that anchors to the wheelchair </a:t>
            </a:r>
          </a:p>
          <a:p>
            <a:pPr marL="220663" indent="-220663" eaLnBrk="1" hangingPunct="1">
              <a:lnSpc>
                <a:spcPct val="110000"/>
              </a:lnSpc>
              <a:spcBef>
                <a:spcPct val="30000"/>
              </a:spcBef>
              <a:buClr>
                <a:srgbClr val="2A4687"/>
              </a:buClr>
              <a:buFontTx/>
              <a:buChar char="•"/>
              <a:defRPr/>
            </a:pPr>
            <a:r>
              <a:rPr lang="en-US" sz="2000" dirty="0">
                <a:solidFill>
                  <a:schemeClr val="accent2"/>
                </a:solidFill>
                <a:latin typeface="+mj-lt"/>
                <a:ea typeface="ヒラギノ角ゴ Pro W3" panose="020B0300000000000000" pitchFamily="34" charset="-128"/>
                <a:cs typeface="Lucida Grande" charset="0"/>
              </a:rPr>
              <a:t>Two shoulder straps, two lap straps, and crotch strap</a:t>
            </a:r>
          </a:p>
          <a:p>
            <a:pPr marL="220663" indent="-220663" eaLnBrk="1" hangingPunct="1">
              <a:lnSpc>
                <a:spcPct val="110000"/>
              </a:lnSpc>
              <a:spcBef>
                <a:spcPct val="30000"/>
              </a:spcBef>
              <a:buClr>
                <a:srgbClr val="2A4687"/>
              </a:buClr>
              <a:buFontTx/>
              <a:buChar char="•"/>
              <a:defRPr/>
            </a:pPr>
            <a:r>
              <a:rPr lang="en-US" sz="2000" dirty="0">
                <a:solidFill>
                  <a:schemeClr val="accent2"/>
                </a:solidFill>
                <a:latin typeface="+mj-lt"/>
                <a:ea typeface="ヒラギノ角ゴ Pro W3" panose="020B0300000000000000" pitchFamily="34" charset="-128"/>
                <a:cs typeface="Lucida Grande" charset="0"/>
              </a:rPr>
              <a:t>Just like child safety seats</a:t>
            </a:r>
          </a:p>
          <a:p>
            <a:pPr marL="220663" indent="-220663" eaLnBrk="1" hangingPunct="1">
              <a:lnSpc>
                <a:spcPct val="110000"/>
              </a:lnSpc>
              <a:spcBef>
                <a:spcPct val="30000"/>
              </a:spcBef>
              <a:buClr>
                <a:srgbClr val="2A4687"/>
              </a:buClr>
              <a:buFontTx/>
              <a:buChar char="•"/>
              <a:defRPr/>
            </a:pPr>
            <a:r>
              <a:rPr lang="en-US" sz="2000" dirty="0">
                <a:solidFill>
                  <a:schemeClr val="accent2"/>
                </a:solidFill>
                <a:latin typeface="+mj-lt"/>
                <a:ea typeface="ヒラギノ角ゴ Pro W3" panose="020B0300000000000000" pitchFamily="34" charset="-128"/>
                <a:cs typeface="Lucida Grande" charset="0"/>
              </a:rPr>
              <a:t>New WC19 requirements for wheelchairs to provide a five-point system and head support for children under 50 </a:t>
            </a:r>
            <a:r>
              <a:rPr lang="en-US" sz="2000" dirty="0" err="1">
                <a:solidFill>
                  <a:schemeClr val="accent2"/>
                </a:solidFill>
                <a:latin typeface="+mj-lt"/>
                <a:ea typeface="ヒラギノ角ゴ Pro W3" panose="020B0300000000000000" pitchFamily="34" charset="-128"/>
                <a:cs typeface="Lucida Grande" charset="0"/>
              </a:rPr>
              <a:t>lb</a:t>
            </a:r>
            <a:endParaRPr lang="en-US" sz="2000" dirty="0">
              <a:solidFill>
                <a:schemeClr val="accent2"/>
              </a:solidFill>
              <a:latin typeface="+mj-lt"/>
              <a:ea typeface="ヒラギノ角ゴ Pro W3" panose="020B0300000000000000" pitchFamily="34" charset="-128"/>
              <a:cs typeface="Lucida Grande" charset="0"/>
            </a:endParaRPr>
          </a:p>
          <a:p>
            <a:pPr marL="220663" indent="-220663" eaLnBrk="1" hangingPunct="1">
              <a:lnSpc>
                <a:spcPct val="110000"/>
              </a:lnSpc>
              <a:spcBef>
                <a:spcPct val="30000"/>
              </a:spcBef>
              <a:buClr>
                <a:srgbClr val="2A4687"/>
              </a:buClr>
              <a:defRPr/>
            </a:pPr>
            <a:endParaRPr lang="en-US" sz="2000" dirty="0">
              <a:solidFill>
                <a:srgbClr val="2A4687"/>
              </a:solidFill>
              <a:ea typeface="ヒラギノ角ゴ Pro W3" panose="020B0300000000000000" pitchFamily="34" charset="-128"/>
            </a:endParaRPr>
          </a:p>
        </p:txBody>
      </p:sp>
      <p:sp>
        <p:nvSpPr>
          <p:cNvPr id="91140" name="Rectangle 8">
            <a:extLst>
              <a:ext uri="{FF2B5EF4-FFF2-40B4-BE49-F238E27FC236}">
                <a16:creationId xmlns:a16="http://schemas.microsoft.com/office/drawing/2014/main" id="{A5E2CEFF-CE4A-F745-8F78-782B3FAEFCE9}"/>
              </a:ext>
            </a:extLst>
          </p:cNvPr>
          <p:cNvSpPr>
            <a:spLocks noGrp="1" noChangeArrowheads="1"/>
          </p:cNvSpPr>
          <p:nvPr/>
        </p:nvSpPr>
        <p:spPr bwMode="auto">
          <a:xfrm>
            <a:off x="22225" y="28575"/>
            <a:ext cx="9144000" cy="990600"/>
          </a:xfrm>
          <a:prstGeom prst="rect">
            <a:avLst/>
          </a:prstGeom>
          <a:noFill/>
          <a:ln>
            <a:noFill/>
          </a:ln>
          <a:extLst>
            <a:ext uri="{909E8E84-426E-40dd-AFC4-6F175D3DCCD1}"/>
            <a:ext uri="{91240B29-F687-4f45-9708-019B960494DF}"/>
          </a:extLst>
        </p:spPr>
        <p:txBody>
          <a:bodyPr lIns="90487" tIns="44450" rIns="90487" bIns="44450" anchor="ctr"/>
          <a:lstStyle/>
          <a:p>
            <a:pPr algn="ctr">
              <a:defRPr/>
            </a:pPr>
            <a:r>
              <a:rPr lang="en-US" sz="3200" dirty="0">
                <a:solidFill>
                  <a:schemeClr val="accent2"/>
                </a:solidFill>
                <a:latin typeface="+mj-lt"/>
                <a:ea typeface="ヒラギノ角ゴ Pro W3" panose="020B0300000000000000" pitchFamily="34" charset="-128"/>
                <a:cs typeface="Lucida Grande" charset="0"/>
              </a:rPr>
              <a:t>Three Types of Crashworthy Seat Belts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6">
            <a:extLst>
              <a:ext uri="{FF2B5EF4-FFF2-40B4-BE49-F238E27FC236}">
                <a16:creationId xmlns:a16="http://schemas.microsoft.com/office/drawing/2014/main" id="{8E432B7D-BBED-EE47-A3BD-AF5C2F79BF48}"/>
              </a:ext>
            </a:extLst>
          </p:cNvPr>
          <p:cNvSpPr>
            <a:spLocks noChangeArrowheads="1"/>
          </p:cNvSpPr>
          <p:nvPr/>
        </p:nvSpPr>
        <p:spPr bwMode="auto">
          <a:xfrm>
            <a:off x="752475" y="1292225"/>
            <a:ext cx="7023100" cy="758825"/>
          </a:xfrm>
          <a:prstGeom prst="rect">
            <a:avLst/>
          </a:prstGeom>
          <a:noFill/>
          <a:ln>
            <a:noFill/>
          </a:ln>
          <a:extLst>
            <a:ext uri="{909E8E84-426E-40dd-AFC4-6F175D3DCCD1}"/>
            <a:ext uri="{91240B29-F687-4f45-9708-019B960494DF}"/>
          </a:extLst>
        </p:spPr>
        <p:txBody>
          <a:bodyPr/>
          <a:lstStyle/>
          <a:p>
            <a:pPr eaLnBrk="1" hangingPunct="1">
              <a:lnSpc>
                <a:spcPct val="110000"/>
              </a:lnSpc>
              <a:spcBef>
                <a:spcPct val="30000"/>
              </a:spcBef>
              <a:buClr>
                <a:srgbClr val="2A4687"/>
              </a:buClr>
              <a:defRPr/>
            </a:pPr>
            <a:r>
              <a:rPr lang="en-US" sz="2000" dirty="0">
                <a:solidFill>
                  <a:schemeClr val="accent2"/>
                </a:solidFill>
                <a:latin typeface="+mj-lt"/>
                <a:ea typeface="ヒラギノ角ゴ Pro W3" panose="020B0300000000000000" pitchFamily="34" charset="-128"/>
                <a:cs typeface="Lucida Grande" charset="0"/>
              </a:rPr>
              <a:t>Better fit to rider!</a:t>
            </a:r>
          </a:p>
          <a:p>
            <a:pPr marL="220663" indent="-220663" eaLnBrk="1" hangingPunct="1">
              <a:lnSpc>
                <a:spcPct val="110000"/>
              </a:lnSpc>
              <a:spcBef>
                <a:spcPct val="30000"/>
              </a:spcBef>
              <a:buClr>
                <a:srgbClr val="2A4687"/>
              </a:buClr>
              <a:defRPr/>
            </a:pPr>
            <a:endParaRPr lang="en-US" sz="2000" dirty="0">
              <a:solidFill>
                <a:srgbClr val="2A4687"/>
              </a:solidFill>
              <a:ea typeface="ヒラギノ角ゴ Pro W3" panose="020B0300000000000000" pitchFamily="34" charset="-128"/>
            </a:endParaRPr>
          </a:p>
        </p:txBody>
      </p:sp>
      <p:sp>
        <p:nvSpPr>
          <p:cNvPr id="60418" name="Rectangle 8"/>
          <p:cNvSpPr>
            <a:spLocks noGrp="1" noChangeArrowheads="1"/>
          </p:cNvSpPr>
          <p:nvPr/>
        </p:nvSpPr>
        <p:spPr bwMode="auto">
          <a:xfrm>
            <a:off x="22225" y="28575"/>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lgn="ctr">
              <a:buFontTx/>
              <a:buNone/>
            </a:pPr>
            <a:r>
              <a:rPr lang="en-US" altLang="en-US">
                <a:solidFill>
                  <a:schemeClr val="accent2"/>
                </a:solidFill>
                <a:cs typeface="Lucida Grande" pitchFamily="34" charset="0"/>
              </a:rPr>
              <a:t>Advantages of Wheelchair-Anchored Belts</a:t>
            </a:r>
          </a:p>
        </p:txBody>
      </p:sp>
      <p:pic>
        <p:nvPicPr>
          <p:cNvPr id="60419" name="Picture 2" descr="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27051" y="2503487"/>
            <a:ext cx="281305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 descr="imag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118644" y="2504281"/>
            <a:ext cx="2813050"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image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661026" y="2082800"/>
            <a:ext cx="3294062"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5"/>
          <p:cNvSpPr txBox="1">
            <a:spLocks noChangeArrowheads="1"/>
          </p:cNvSpPr>
          <p:nvPr/>
        </p:nvSpPr>
        <p:spPr bwMode="auto">
          <a:xfrm>
            <a:off x="1604963" y="5337175"/>
            <a:ext cx="646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r>
              <a:rPr lang="en-US" altLang="en-US" sz="2400">
                <a:solidFill>
                  <a:schemeClr val="accent2"/>
                </a:solidFill>
              </a:rPr>
              <a:t>NO</a:t>
            </a:r>
          </a:p>
        </p:txBody>
      </p:sp>
      <p:sp>
        <p:nvSpPr>
          <p:cNvPr id="60423" name="TextBox 6"/>
          <p:cNvSpPr txBox="1">
            <a:spLocks noChangeArrowheads="1"/>
          </p:cNvSpPr>
          <p:nvPr/>
        </p:nvSpPr>
        <p:spPr bwMode="auto">
          <a:xfrm>
            <a:off x="4264025" y="5337175"/>
            <a:ext cx="646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r>
              <a:rPr lang="en-US" altLang="en-US" sz="2400">
                <a:solidFill>
                  <a:schemeClr val="accent2"/>
                </a:solidFill>
              </a:rPr>
              <a:t>NO</a:t>
            </a:r>
          </a:p>
        </p:txBody>
      </p:sp>
      <p:sp>
        <p:nvSpPr>
          <p:cNvPr id="60424" name="TextBox 7"/>
          <p:cNvSpPr txBox="1">
            <a:spLocks noChangeArrowheads="1"/>
          </p:cNvSpPr>
          <p:nvPr/>
        </p:nvSpPr>
        <p:spPr bwMode="auto">
          <a:xfrm>
            <a:off x="7124700" y="5337175"/>
            <a:ext cx="6873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r>
              <a:rPr lang="en-US" altLang="en-US" sz="2400">
                <a:solidFill>
                  <a:schemeClr val="accent2"/>
                </a:solidFill>
              </a:rPr>
              <a:t>Yes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6">
            <a:extLst>
              <a:ext uri="{FF2B5EF4-FFF2-40B4-BE49-F238E27FC236}">
                <a16:creationId xmlns:a16="http://schemas.microsoft.com/office/drawing/2014/main" id="{F1D56B7D-7ECC-8E41-8286-EFEB089AA082}"/>
              </a:ext>
            </a:extLst>
          </p:cNvPr>
          <p:cNvSpPr>
            <a:spLocks noChangeArrowheads="1"/>
          </p:cNvSpPr>
          <p:nvPr/>
        </p:nvSpPr>
        <p:spPr bwMode="auto">
          <a:xfrm>
            <a:off x="990600" y="914400"/>
            <a:ext cx="5821363" cy="4811713"/>
          </a:xfrm>
          <a:prstGeom prst="rect">
            <a:avLst/>
          </a:prstGeom>
          <a:noFill/>
          <a:ln>
            <a:noFill/>
          </a:ln>
          <a:extLst>
            <a:ext uri="{909E8E84-426E-40dd-AFC4-6F175D3DCCD1}"/>
            <a:ext uri="{91240B29-F687-4f45-9708-019B960494DF}"/>
          </a:extLst>
        </p:spPr>
        <p:txBody>
          <a:bodyPr/>
          <a:lstStyle/>
          <a:p>
            <a:pPr marL="342900" indent="-342900" eaLnBrk="1" hangingPunct="1">
              <a:lnSpc>
                <a:spcPct val="110000"/>
              </a:lnSpc>
              <a:spcBef>
                <a:spcPct val="30000"/>
              </a:spcBef>
              <a:buClr>
                <a:srgbClr val="2A4687"/>
              </a:buClr>
              <a:buFont typeface="Arial"/>
              <a:buChar char="•"/>
              <a:defRPr/>
            </a:pPr>
            <a:endParaRPr lang="en-US" sz="2000" dirty="0">
              <a:solidFill>
                <a:schemeClr val="accent2"/>
              </a:solidFill>
              <a:latin typeface="+mj-lt"/>
              <a:ea typeface="ヒラギノ角ゴ Pro W3" panose="020B0300000000000000" pitchFamily="34" charset="-128"/>
              <a:cs typeface="Lucida Grande" charset="0"/>
            </a:endParaRPr>
          </a:p>
          <a:p>
            <a:pPr marL="342900" indent="-342900" eaLnBrk="1" hangingPunct="1">
              <a:lnSpc>
                <a:spcPct val="110000"/>
              </a:lnSpc>
              <a:spcBef>
                <a:spcPct val="30000"/>
              </a:spcBef>
              <a:buClr>
                <a:srgbClr val="2A4687"/>
              </a:buClr>
              <a:buFont typeface="Arial"/>
              <a:buChar char="•"/>
              <a:defRPr/>
            </a:pPr>
            <a:r>
              <a:rPr lang="en-US" sz="2000" dirty="0">
                <a:solidFill>
                  <a:schemeClr val="accent2"/>
                </a:solidFill>
                <a:latin typeface="+mj-lt"/>
                <a:ea typeface="ヒラギノ角ゴ Pro W3" panose="020B0300000000000000" pitchFamily="34" charset="-128"/>
                <a:cs typeface="Lucida Grande" charset="0"/>
              </a:rPr>
              <a:t>Less intrusion of personal space</a:t>
            </a:r>
          </a:p>
          <a:p>
            <a:pPr marL="342900" indent="-342900" eaLnBrk="1" hangingPunct="1">
              <a:lnSpc>
                <a:spcPct val="110000"/>
              </a:lnSpc>
              <a:spcBef>
                <a:spcPct val="30000"/>
              </a:spcBef>
              <a:buClr>
                <a:srgbClr val="2A4687"/>
              </a:buClr>
              <a:buFont typeface="Arial"/>
              <a:buChar char="•"/>
              <a:defRPr/>
            </a:pPr>
            <a:r>
              <a:rPr lang="en-US" sz="2000" dirty="0">
                <a:solidFill>
                  <a:schemeClr val="accent2"/>
                </a:solidFill>
                <a:latin typeface="+mj-lt"/>
                <a:ea typeface="ヒラギノ角ゴ Pro W3" panose="020B0300000000000000" pitchFamily="34" charset="-128"/>
                <a:cs typeface="Lucida Grande" charset="0"/>
              </a:rPr>
              <a:t>Reduces ingress/egress time</a:t>
            </a:r>
          </a:p>
          <a:p>
            <a:pPr marL="342900" indent="-342900" eaLnBrk="1" hangingPunct="1">
              <a:lnSpc>
                <a:spcPct val="110000"/>
              </a:lnSpc>
              <a:spcBef>
                <a:spcPct val="30000"/>
              </a:spcBef>
              <a:buClr>
                <a:srgbClr val="2A4687"/>
              </a:buClr>
              <a:buFont typeface="Arial"/>
              <a:buChar char="•"/>
              <a:defRPr/>
            </a:pPr>
            <a:r>
              <a:rPr lang="en-US" sz="2000" dirty="0">
                <a:solidFill>
                  <a:schemeClr val="accent2"/>
                </a:solidFill>
                <a:latin typeface="+mj-lt"/>
                <a:ea typeface="ヒラギノ角ゴ Pro W3" panose="020B0300000000000000" pitchFamily="34" charset="-128"/>
                <a:cs typeface="Lucida Grande" charset="0"/>
              </a:rPr>
              <a:t>Eliminates challenging routing </a:t>
            </a:r>
            <a:br>
              <a:rPr lang="en-US" sz="2000" dirty="0">
                <a:solidFill>
                  <a:schemeClr val="accent2"/>
                </a:solidFill>
                <a:latin typeface="+mj-lt"/>
                <a:ea typeface="ヒラギノ角ゴ Pro W3" panose="020B0300000000000000" pitchFamily="34" charset="-128"/>
                <a:cs typeface="Lucida Grande" charset="0"/>
              </a:rPr>
            </a:br>
            <a:r>
              <a:rPr lang="en-US" sz="2000" dirty="0">
                <a:solidFill>
                  <a:schemeClr val="accent2"/>
                </a:solidFill>
                <a:latin typeface="+mj-lt"/>
                <a:ea typeface="ヒラギノ角ゴ Pro W3" panose="020B0300000000000000" pitchFamily="34" charset="-128"/>
                <a:cs typeface="Lucida Grande" charset="0"/>
              </a:rPr>
              <a:t>through WC hardware</a:t>
            </a:r>
          </a:p>
          <a:p>
            <a:pPr marL="220663" indent="-220663" eaLnBrk="1" hangingPunct="1">
              <a:lnSpc>
                <a:spcPct val="110000"/>
              </a:lnSpc>
              <a:spcBef>
                <a:spcPct val="30000"/>
              </a:spcBef>
              <a:buClr>
                <a:srgbClr val="2A4687"/>
              </a:buClr>
              <a:defRPr/>
            </a:pPr>
            <a:endParaRPr lang="en-US" sz="2000" dirty="0">
              <a:solidFill>
                <a:srgbClr val="2A4687"/>
              </a:solidFill>
              <a:ea typeface="ヒラギノ角ゴ Pro W3" panose="020B0300000000000000" pitchFamily="34" charset="-128"/>
            </a:endParaRPr>
          </a:p>
        </p:txBody>
      </p:sp>
      <p:sp>
        <p:nvSpPr>
          <p:cNvPr id="91140" name="Rectangle 8">
            <a:extLst>
              <a:ext uri="{FF2B5EF4-FFF2-40B4-BE49-F238E27FC236}">
                <a16:creationId xmlns:a16="http://schemas.microsoft.com/office/drawing/2014/main" id="{6CD79B3A-044D-1E4C-9F5B-7F8D93A46777}"/>
              </a:ext>
            </a:extLst>
          </p:cNvPr>
          <p:cNvSpPr>
            <a:spLocks noGrp="1" noChangeArrowheads="1"/>
          </p:cNvSpPr>
          <p:nvPr/>
        </p:nvSpPr>
        <p:spPr bwMode="auto">
          <a:xfrm>
            <a:off x="22225" y="28575"/>
            <a:ext cx="9144000" cy="990600"/>
          </a:xfrm>
          <a:prstGeom prst="rect">
            <a:avLst/>
          </a:prstGeom>
          <a:noFill/>
          <a:ln>
            <a:noFill/>
          </a:ln>
          <a:extLst>
            <a:ext uri="{909E8E84-426E-40dd-AFC4-6F175D3DCCD1}"/>
            <a:ext uri="{91240B29-F687-4f45-9708-019B960494DF}"/>
          </a:extLst>
        </p:spPr>
        <p:txBody>
          <a:bodyPr lIns="90487" tIns="44450" rIns="90487" bIns="44450" anchor="ctr"/>
          <a:lstStyle/>
          <a:p>
            <a:pPr algn="ctr">
              <a:defRPr/>
            </a:pPr>
            <a:r>
              <a:rPr lang="en-US" sz="3200" dirty="0">
                <a:solidFill>
                  <a:schemeClr val="accent2"/>
                </a:solidFill>
                <a:latin typeface="+mj-lt"/>
                <a:ea typeface="ヒラギノ角ゴ Pro W3" panose="020B0300000000000000" pitchFamily="34" charset="-128"/>
                <a:cs typeface="Lucida Grande" charset="0"/>
              </a:rPr>
              <a:t>Advantages of Wheelchair-Anchored Belts</a:t>
            </a:r>
          </a:p>
        </p:txBody>
      </p:sp>
      <p:pic>
        <p:nvPicPr>
          <p:cNvPr id="62467" name="Picture 1" descr="attendantschoolb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25" y="3319463"/>
            <a:ext cx="3787775"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300" y="1447800"/>
            <a:ext cx="2717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6">
            <a:extLst>
              <a:ext uri="{FF2B5EF4-FFF2-40B4-BE49-F238E27FC236}">
                <a16:creationId xmlns:a16="http://schemas.microsoft.com/office/drawing/2014/main" id="{C08CD1A7-09FF-D649-B65D-811A432526E5}"/>
              </a:ext>
            </a:extLst>
          </p:cNvPr>
          <p:cNvSpPr>
            <a:spLocks noChangeArrowheads="1"/>
          </p:cNvSpPr>
          <p:nvPr/>
        </p:nvSpPr>
        <p:spPr bwMode="auto">
          <a:xfrm>
            <a:off x="877888" y="1035050"/>
            <a:ext cx="7023100" cy="1000125"/>
          </a:xfrm>
          <a:prstGeom prst="rect">
            <a:avLst/>
          </a:prstGeom>
          <a:noFill/>
          <a:ln>
            <a:noFill/>
          </a:ln>
          <a:extLst>
            <a:ext uri="{909E8E84-426E-40dd-AFC4-6F175D3DCCD1}"/>
            <a:ext uri="{91240B29-F687-4f45-9708-019B960494DF}"/>
          </a:extLst>
        </p:spPr>
        <p:txBody>
          <a:bodyPr/>
          <a:lstStyle/>
          <a:p>
            <a:pPr marL="220663" indent="-220663" eaLnBrk="1" hangingPunct="1">
              <a:lnSpc>
                <a:spcPct val="110000"/>
              </a:lnSpc>
              <a:spcBef>
                <a:spcPct val="30000"/>
              </a:spcBef>
              <a:buClr>
                <a:srgbClr val="2A4687"/>
              </a:buClr>
              <a:buFontTx/>
              <a:buChar char="•"/>
              <a:defRPr/>
            </a:pPr>
            <a:r>
              <a:rPr lang="en-US" sz="2000" dirty="0">
                <a:solidFill>
                  <a:schemeClr val="accent2"/>
                </a:solidFill>
                <a:latin typeface="+mj-lt"/>
                <a:ea typeface="ヒラギノ角ゴ Pro W3" panose="020B0300000000000000" pitchFamily="34" charset="-128"/>
                <a:cs typeface="Lucida Grande" charset="0"/>
              </a:rPr>
              <a:t>Addresses alarming data about misuse and nonuse of seatbelt in the field for people in WC</a:t>
            </a:r>
          </a:p>
          <a:p>
            <a:pPr marL="220663" indent="-220663" eaLnBrk="1" hangingPunct="1">
              <a:lnSpc>
                <a:spcPct val="110000"/>
              </a:lnSpc>
              <a:spcBef>
                <a:spcPct val="30000"/>
              </a:spcBef>
              <a:buClr>
                <a:srgbClr val="2A4687"/>
              </a:buClr>
              <a:defRPr/>
            </a:pPr>
            <a:endParaRPr lang="en-US" sz="2000" dirty="0">
              <a:solidFill>
                <a:srgbClr val="2A4687"/>
              </a:solidFill>
              <a:ea typeface="ヒラギノ角ゴ Pro W3" panose="020B0300000000000000" pitchFamily="34" charset="-128"/>
            </a:endParaRPr>
          </a:p>
        </p:txBody>
      </p:sp>
      <p:sp>
        <p:nvSpPr>
          <p:cNvPr id="91140" name="Rectangle 8">
            <a:extLst>
              <a:ext uri="{FF2B5EF4-FFF2-40B4-BE49-F238E27FC236}">
                <a16:creationId xmlns:a16="http://schemas.microsoft.com/office/drawing/2014/main" id="{0784CCD2-1C73-B14D-AC51-E75DF0E63C3E}"/>
              </a:ext>
            </a:extLst>
          </p:cNvPr>
          <p:cNvSpPr>
            <a:spLocks noGrp="1" noChangeArrowheads="1"/>
          </p:cNvSpPr>
          <p:nvPr/>
        </p:nvSpPr>
        <p:spPr bwMode="auto">
          <a:xfrm>
            <a:off x="22225" y="28575"/>
            <a:ext cx="9144000" cy="990600"/>
          </a:xfrm>
          <a:prstGeom prst="rect">
            <a:avLst/>
          </a:prstGeom>
          <a:noFill/>
          <a:ln>
            <a:noFill/>
          </a:ln>
          <a:extLst>
            <a:ext uri="{909E8E84-426E-40dd-AFC4-6F175D3DCCD1}"/>
            <a:ext uri="{91240B29-F687-4f45-9708-019B960494DF}"/>
          </a:extLst>
        </p:spPr>
        <p:txBody>
          <a:bodyPr lIns="90487" tIns="44450" rIns="90487" bIns="44450" anchor="ctr"/>
          <a:lstStyle/>
          <a:p>
            <a:pPr algn="ctr">
              <a:defRPr/>
            </a:pPr>
            <a:r>
              <a:rPr lang="en-US" sz="3200" dirty="0">
                <a:solidFill>
                  <a:schemeClr val="accent2"/>
                </a:solidFill>
                <a:latin typeface="+mj-lt"/>
                <a:ea typeface="ヒラギノ角ゴ Pro W3" panose="020B0300000000000000" pitchFamily="34" charset="-128"/>
                <a:cs typeface="Lucida Grande" charset="0"/>
              </a:rPr>
              <a:t>Advantages of Wheelchair-Anchored Belts</a:t>
            </a:r>
          </a:p>
        </p:txBody>
      </p:sp>
      <p:pic>
        <p:nvPicPr>
          <p:cNvPr id="64515" name="Picture 1" descr="WCORUse.png"/>
          <p:cNvPicPr>
            <a:picLocks noChangeAspect="1" noChangeArrowheads="1"/>
          </p:cNvPicPr>
          <p:nvPr/>
        </p:nvPicPr>
        <p:blipFill>
          <a:blip r:embed="rId3">
            <a:extLst>
              <a:ext uri="{28A0092B-C50C-407E-A947-70E740481C1C}">
                <a14:useLocalDpi xmlns:a14="http://schemas.microsoft.com/office/drawing/2010/main" val="0"/>
              </a:ext>
            </a:extLst>
          </a:blip>
          <a:srcRect l="5064" r="3732"/>
          <a:stretch>
            <a:fillRect/>
          </a:stretch>
        </p:blipFill>
        <p:spPr bwMode="auto">
          <a:xfrm>
            <a:off x="3352800" y="2073275"/>
            <a:ext cx="566102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3" descr="P10203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 y="2035175"/>
            <a:ext cx="2473325"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2" descr="P10201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0550" y="4114800"/>
            <a:ext cx="201771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6">
            <a:extLst>
              <a:ext uri="{FF2B5EF4-FFF2-40B4-BE49-F238E27FC236}">
                <a16:creationId xmlns:a16="http://schemas.microsoft.com/office/drawing/2014/main" id="{3CFB7211-4CF7-834B-AFBF-591B499AF149}"/>
              </a:ext>
            </a:extLst>
          </p:cNvPr>
          <p:cNvSpPr>
            <a:spLocks noChangeArrowheads="1"/>
          </p:cNvSpPr>
          <p:nvPr/>
        </p:nvSpPr>
        <p:spPr bwMode="auto">
          <a:xfrm>
            <a:off x="877888" y="1473200"/>
            <a:ext cx="7023100" cy="1079500"/>
          </a:xfrm>
          <a:prstGeom prst="rect">
            <a:avLst/>
          </a:prstGeom>
          <a:noFill/>
          <a:ln>
            <a:noFill/>
          </a:ln>
          <a:extLst>
            <a:ext uri="{909E8E84-426E-40dd-AFC4-6F175D3DCCD1}"/>
            <a:ext uri="{91240B29-F687-4f45-9708-019B960494DF}"/>
          </a:extLst>
        </p:spPr>
        <p:txBody>
          <a:bodyPr/>
          <a:lstStyle/>
          <a:p>
            <a:pPr marL="220663" indent="-220663" eaLnBrk="1" hangingPunct="1">
              <a:lnSpc>
                <a:spcPct val="110000"/>
              </a:lnSpc>
              <a:spcBef>
                <a:spcPct val="30000"/>
              </a:spcBef>
              <a:buClr>
                <a:srgbClr val="2A4687"/>
              </a:buClr>
              <a:buFontTx/>
              <a:buChar char="•"/>
              <a:defRPr/>
            </a:pPr>
            <a:r>
              <a:rPr lang="en-US" sz="2000" dirty="0">
                <a:solidFill>
                  <a:schemeClr val="accent2"/>
                </a:solidFill>
                <a:latin typeface="+mj-lt"/>
                <a:ea typeface="ヒラギノ角ゴ Pro W3" panose="020B0300000000000000" pitchFamily="34" charset="-128"/>
                <a:cs typeface="Lucida Grande" charset="0"/>
              </a:rPr>
              <a:t>Less confusion about which belt is postural and which belt is for crash protection</a:t>
            </a:r>
          </a:p>
          <a:p>
            <a:pPr marL="220663" indent="-220663" eaLnBrk="1" hangingPunct="1">
              <a:lnSpc>
                <a:spcPct val="110000"/>
              </a:lnSpc>
              <a:spcBef>
                <a:spcPct val="30000"/>
              </a:spcBef>
              <a:buClr>
                <a:srgbClr val="2A4687"/>
              </a:buClr>
              <a:defRPr/>
            </a:pPr>
            <a:endParaRPr lang="en-US" sz="2000" dirty="0">
              <a:solidFill>
                <a:srgbClr val="2A4687"/>
              </a:solidFill>
              <a:ea typeface="ヒラギノ角ゴ Pro W3" panose="020B0300000000000000" pitchFamily="34" charset="-128"/>
            </a:endParaRPr>
          </a:p>
        </p:txBody>
      </p:sp>
      <p:sp>
        <p:nvSpPr>
          <p:cNvPr id="91140" name="Rectangle 8">
            <a:extLst>
              <a:ext uri="{FF2B5EF4-FFF2-40B4-BE49-F238E27FC236}">
                <a16:creationId xmlns:a16="http://schemas.microsoft.com/office/drawing/2014/main" id="{C9D747E5-EE1A-6448-9D87-0E89EBB4B727}"/>
              </a:ext>
            </a:extLst>
          </p:cNvPr>
          <p:cNvSpPr>
            <a:spLocks noGrp="1" noChangeArrowheads="1"/>
          </p:cNvSpPr>
          <p:nvPr/>
        </p:nvSpPr>
        <p:spPr bwMode="auto">
          <a:xfrm>
            <a:off x="22225" y="28575"/>
            <a:ext cx="9144000" cy="990600"/>
          </a:xfrm>
          <a:prstGeom prst="rect">
            <a:avLst/>
          </a:prstGeom>
          <a:noFill/>
          <a:ln>
            <a:noFill/>
          </a:ln>
          <a:extLst>
            <a:ext uri="{909E8E84-426E-40dd-AFC4-6F175D3DCCD1}"/>
            <a:ext uri="{91240B29-F687-4f45-9708-019B960494DF}"/>
          </a:extLst>
        </p:spPr>
        <p:txBody>
          <a:bodyPr lIns="90487" tIns="44450" rIns="90487" bIns="44450" anchor="ctr"/>
          <a:lstStyle/>
          <a:p>
            <a:pPr algn="ctr">
              <a:defRPr/>
            </a:pPr>
            <a:r>
              <a:rPr lang="en-US" sz="3200" dirty="0">
                <a:solidFill>
                  <a:schemeClr val="accent2"/>
                </a:solidFill>
                <a:latin typeface="+mj-lt"/>
                <a:ea typeface="ヒラギノ角ゴ Pro W3" panose="020B0300000000000000" pitchFamily="34" charset="-128"/>
                <a:cs typeface="Lucida Grande" charset="0"/>
              </a:rPr>
              <a:t>Advantages of Wheelchair-Anchored Belts</a:t>
            </a:r>
          </a:p>
        </p:txBody>
      </p:sp>
      <p:pic>
        <p:nvPicPr>
          <p:cNvPr id="66563" name="Picture 7" descr="wc0803A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2347913"/>
            <a:ext cx="487680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r>
              <a:rPr lang="en-US" altLang="en-US" sz="3200" smtClean="0"/>
              <a:t>WTS Challenges in AVs</a:t>
            </a:r>
            <a:endParaRPr lang="en-US" altLang="en-US" sz="2400" i="1" smtClean="0">
              <a:solidFill>
                <a:srgbClr val="00FFFF"/>
              </a:solidFill>
              <a:latin typeface="Helvetica" panose="020B0604020202020204" pitchFamily="34" charset="0"/>
            </a:endParaRPr>
          </a:p>
        </p:txBody>
      </p:sp>
      <p:sp>
        <p:nvSpPr>
          <p:cNvPr id="68610" name="Text Box 3"/>
          <p:cNvSpPr txBox="1">
            <a:spLocks noChangeArrowheads="1"/>
          </p:cNvSpPr>
          <p:nvPr/>
        </p:nvSpPr>
        <p:spPr bwMode="auto">
          <a:xfrm>
            <a:off x="304800" y="762000"/>
            <a:ext cx="8534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tabLst>
                <a:tab pos="1143000" algn="ctr"/>
              </a:tabLst>
              <a:defRPr sz="3200">
                <a:solidFill>
                  <a:srgbClr val="2A4687"/>
                </a:solidFill>
                <a:latin typeface="Arial" panose="020B0604020202020204" pitchFamily="34" charset="0"/>
                <a:ea typeface="ヒラギノ角ゴ Pro W3" charset="-128"/>
              </a:defRPr>
            </a:lvl1pPr>
            <a:lvl2pPr marL="742950" indent="-285750">
              <a:buChar char="–"/>
              <a:tabLst>
                <a:tab pos="1143000" algn="ctr"/>
              </a:tabLst>
              <a:defRPr sz="2800">
                <a:solidFill>
                  <a:srgbClr val="2A4687"/>
                </a:solidFill>
                <a:latin typeface="Arial" panose="020B0604020202020204" pitchFamily="34" charset="0"/>
                <a:ea typeface="ヒラギノ角ゴ Pro W3" charset="-128"/>
              </a:defRPr>
            </a:lvl2pPr>
            <a:lvl3pPr marL="1143000" indent="-228600">
              <a:buChar char="•"/>
              <a:tabLst>
                <a:tab pos="1143000" algn="ctr"/>
              </a:tabLst>
              <a:defRPr sz="2400">
                <a:solidFill>
                  <a:srgbClr val="2A4687"/>
                </a:solidFill>
                <a:latin typeface="Arial" panose="020B0604020202020204" pitchFamily="34" charset="0"/>
                <a:ea typeface="ヒラギノ角ゴ Pro W3" charset="-128"/>
              </a:defRPr>
            </a:lvl3pPr>
            <a:lvl4pPr marL="1600200" indent="-228600">
              <a:buChar char="–"/>
              <a:tabLst>
                <a:tab pos="1143000" algn="ctr"/>
              </a:tabLst>
              <a:defRPr sz="2000">
                <a:solidFill>
                  <a:srgbClr val="2A4687"/>
                </a:solidFill>
                <a:latin typeface="Arial" panose="020B0604020202020204" pitchFamily="34" charset="0"/>
                <a:ea typeface="ヒラギノ角ゴ Pro W3" charset="-128"/>
              </a:defRPr>
            </a:lvl4pPr>
            <a:lvl5pPr marL="2057400" indent="-228600">
              <a:buChar char="»"/>
              <a:tabLst>
                <a:tab pos="1143000" algn="ctr"/>
              </a:tabLst>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9pPr>
          </a:lstStyle>
          <a:p>
            <a:pPr eaLnBrk="1" hangingPunct="1">
              <a:spcBef>
                <a:spcPct val="20000"/>
              </a:spcBef>
              <a:buFontTx/>
              <a:buNone/>
            </a:pPr>
            <a:endParaRPr lang="en-US" altLang="en-US" sz="2400"/>
          </a:p>
          <a:p>
            <a:pPr eaLnBrk="1" hangingPunct="1">
              <a:spcBef>
                <a:spcPct val="20000"/>
              </a:spcBef>
            </a:pPr>
            <a:r>
              <a:rPr lang="en-US" altLang="en-US" sz="2400"/>
              <a:t>Ramp angles</a:t>
            </a:r>
          </a:p>
          <a:p>
            <a:pPr eaLnBrk="1" hangingPunct="1">
              <a:spcBef>
                <a:spcPct val="20000"/>
              </a:spcBef>
            </a:pPr>
            <a:r>
              <a:rPr lang="en-US" altLang="en-US" sz="2400"/>
              <a:t>Door openings</a:t>
            </a:r>
          </a:p>
          <a:p>
            <a:pPr eaLnBrk="1" hangingPunct="1">
              <a:spcBef>
                <a:spcPct val="20000"/>
              </a:spcBef>
            </a:pPr>
            <a:r>
              <a:rPr lang="en-US" altLang="en-US" sz="2400"/>
              <a:t>Heavier and larger wheelchairs. </a:t>
            </a:r>
          </a:p>
          <a:p>
            <a:pPr eaLnBrk="1" hangingPunct="1">
              <a:spcBef>
                <a:spcPct val="20000"/>
              </a:spcBef>
            </a:pPr>
            <a:r>
              <a:rPr lang="en-US" altLang="en-US" sz="2400"/>
              <a:t>Interior space and room for turns.</a:t>
            </a:r>
          </a:p>
          <a:p>
            <a:pPr eaLnBrk="1" hangingPunct="1">
              <a:spcBef>
                <a:spcPct val="20000"/>
              </a:spcBef>
            </a:pPr>
            <a:r>
              <a:rPr lang="en-US" altLang="en-US" sz="2400"/>
              <a:t>Changing distribution of crash directions.</a:t>
            </a:r>
          </a:p>
          <a:p>
            <a:pPr eaLnBrk="1" hangingPunct="1">
              <a:spcBef>
                <a:spcPct val="20000"/>
              </a:spcBef>
            </a:pPr>
            <a:r>
              <a:rPr lang="en-US" altLang="en-US" sz="2400"/>
              <a:t>Independent securement of wheelchairs.</a:t>
            </a:r>
          </a:p>
          <a:p>
            <a:pPr eaLnBrk="1" hangingPunct="1">
              <a:spcBef>
                <a:spcPct val="20000"/>
              </a:spcBef>
            </a:pPr>
            <a:r>
              <a:rPr lang="en-US" altLang="en-US" sz="2400"/>
              <a:t>Independent donning of seat belts.</a:t>
            </a:r>
          </a:p>
          <a:p>
            <a:pPr eaLnBrk="1" hangingPunct="1">
              <a:spcBef>
                <a:spcPct val="20000"/>
              </a:spcBef>
            </a:pPr>
            <a:r>
              <a:rPr lang="en-US" altLang="en-US" sz="2400"/>
              <a:t>Headroom</a:t>
            </a:r>
          </a:p>
          <a:p>
            <a:pPr eaLnBrk="1" hangingPunct="1">
              <a:spcBef>
                <a:spcPct val="20000"/>
              </a:spcBef>
            </a:pPr>
            <a:r>
              <a:rPr lang="en-US" altLang="en-US" sz="2400"/>
              <a:t>Wheelchairs often place occupants higher and more upright than conventional seating, so occupant protection systems need to accommodate this difference in position. </a:t>
            </a:r>
          </a:p>
          <a:p>
            <a:pPr eaLnBrk="1" hangingPunct="1">
              <a:spcBef>
                <a:spcPct val="20000"/>
              </a:spcBef>
              <a:buFontTx/>
              <a:buNone/>
            </a:pPr>
            <a:endParaRPr lang="en-US" altLang="en-US" sz="24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eaLnBrk="1" hangingPunct="1"/>
            <a:r>
              <a:rPr lang="en-US" altLang="en-US" sz="3200" smtClean="0"/>
              <a:t>Barriers to Progress in WTS</a:t>
            </a:r>
            <a:endParaRPr lang="en-US" altLang="en-US" sz="2400" i="1" smtClean="0">
              <a:solidFill>
                <a:srgbClr val="00FFFF"/>
              </a:solidFill>
              <a:latin typeface="Helvetica" panose="020B0604020202020204" pitchFamily="34" charset="0"/>
            </a:endParaRPr>
          </a:p>
        </p:txBody>
      </p:sp>
      <p:sp>
        <p:nvSpPr>
          <p:cNvPr id="70658" name="Text Box 3"/>
          <p:cNvSpPr txBox="1">
            <a:spLocks noChangeArrowheads="1"/>
          </p:cNvSpPr>
          <p:nvPr/>
        </p:nvSpPr>
        <p:spPr bwMode="auto">
          <a:xfrm>
            <a:off x="304800" y="762000"/>
            <a:ext cx="853440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tabLst>
                <a:tab pos="1143000" algn="ctr"/>
              </a:tabLst>
              <a:defRPr sz="3200">
                <a:solidFill>
                  <a:srgbClr val="2A4687"/>
                </a:solidFill>
                <a:latin typeface="Arial" panose="020B0604020202020204" pitchFamily="34" charset="0"/>
                <a:ea typeface="ヒラギノ角ゴ Pro W3" charset="-128"/>
              </a:defRPr>
            </a:lvl1pPr>
            <a:lvl2pPr marL="742950" indent="-285750">
              <a:buChar char="–"/>
              <a:tabLst>
                <a:tab pos="1143000" algn="ctr"/>
              </a:tabLst>
              <a:defRPr sz="2800">
                <a:solidFill>
                  <a:srgbClr val="2A4687"/>
                </a:solidFill>
                <a:latin typeface="Arial" panose="020B0604020202020204" pitchFamily="34" charset="0"/>
                <a:ea typeface="ヒラギノ角ゴ Pro W3" charset="-128"/>
              </a:defRPr>
            </a:lvl2pPr>
            <a:lvl3pPr marL="1143000" indent="-228600">
              <a:buChar char="•"/>
              <a:tabLst>
                <a:tab pos="1143000" algn="ctr"/>
              </a:tabLst>
              <a:defRPr sz="2400">
                <a:solidFill>
                  <a:srgbClr val="2A4687"/>
                </a:solidFill>
                <a:latin typeface="Arial" panose="020B0604020202020204" pitchFamily="34" charset="0"/>
                <a:ea typeface="ヒラギノ角ゴ Pro W3" charset="-128"/>
              </a:defRPr>
            </a:lvl3pPr>
            <a:lvl4pPr marL="1600200" indent="-228600">
              <a:buChar char="–"/>
              <a:tabLst>
                <a:tab pos="1143000" algn="ctr"/>
              </a:tabLst>
              <a:defRPr sz="2000">
                <a:solidFill>
                  <a:srgbClr val="2A4687"/>
                </a:solidFill>
                <a:latin typeface="Arial" panose="020B0604020202020204" pitchFamily="34" charset="0"/>
                <a:ea typeface="ヒラギノ角ゴ Pro W3" charset="-128"/>
              </a:defRPr>
            </a:lvl4pPr>
            <a:lvl5pPr marL="2057400" indent="-228600">
              <a:buChar char="»"/>
              <a:tabLst>
                <a:tab pos="1143000" algn="ctr"/>
              </a:tabLst>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9pPr>
          </a:lstStyle>
          <a:p>
            <a:pPr eaLnBrk="1" hangingPunct="1">
              <a:spcBef>
                <a:spcPct val="20000"/>
              </a:spcBef>
              <a:buFontTx/>
              <a:buNone/>
            </a:pPr>
            <a:endParaRPr lang="en-US" altLang="en-US" sz="2400"/>
          </a:p>
          <a:p>
            <a:pPr eaLnBrk="1" hangingPunct="1">
              <a:spcBef>
                <a:spcPct val="20000"/>
              </a:spcBef>
            </a:pPr>
            <a:r>
              <a:rPr lang="en-US" altLang="en-US" sz="2400"/>
              <a:t>Most wheelchairs are not designed for use as a seat in a motor vehicle. </a:t>
            </a:r>
          </a:p>
          <a:p>
            <a:pPr eaLnBrk="1" hangingPunct="1">
              <a:spcBef>
                <a:spcPct val="20000"/>
              </a:spcBef>
            </a:pPr>
            <a:r>
              <a:rPr lang="en-US" altLang="en-US" sz="2400"/>
              <a:t>Features of wheelchairs, like arm supports, can make good seat belt fit difficult or impossible.</a:t>
            </a:r>
          </a:p>
          <a:p>
            <a:pPr eaLnBrk="1" hangingPunct="1">
              <a:spcBef>
                <a:spcPct val="20000"/>
              </a:spcBef>
            </a:pPr>
            <a:r>
              <a:rPr lang="en-US" altLang="en-US" sz="2400"/>
              <a:t>Efforts to move toward wheelchair-anchored crashworthy lap belts is slow. </a:t>
            </a:r>
          </a:p>
          <a:p>
            <a:pPr eaLnBrk="1" hangingPunct="1">
              <a:spcBef>
                <a:spcPct val="20000"/>
              </a:spcBef>
            </a:pPr>
            <a:r>
              <a:rPr lang="en-US" altLang="en-US" sz="2400"/>
              <a:t>WTS equipment is expensive and usually not covered by insurance.</a:t>
            </a:r>
          </a:p>
          <a:p>
            <a:pPr eaLnBrk="1" hangingPunct="1">
              <a:spcBef>
                <a:spcPct val="20000"/>
              </a:spcBef>
            </a:pPr>
            <a:r>
              <a:rPr lang="en-US" altLang="en-US" sz="2400"/>
              <a:t>General lack of awareness of best practices in WTS. </a:t>
            </a:r>
          </a:p>
          <a:p>
            <a:pPr eaLnBrk="1" hangingPunct="1">
              <a:spcBef>
                <a:spcPct val="20000"/>
              </a:spcBef>
            </a:pPr>
            <a:r>
              <a:rPr lang="en-US" altLang="en-US" sz="2400"/>
              <a:t>Need options for independent docking in high g vehicles.</a:t>
            </a:r>
          </a:p>
          <a:p>
            <a:pPr eaLnBrk="1" hangingPunct="1">
              <a:spcBef>
                <a:spcPct val="20000"/>
              </a:spcBef>
            </a:pPr>
            <a:r>
              <a:rPr lang="en-US" altLang="en-US" sz="2400"/>
              <a:t>Need to improve seatbelt use and fit. </a:t>
            </a:r>
          </a:p>
          <a:p>
            <a:pPr eaLnBrk="1" hangingPunct="1">
              <a:spcBef>
                <a:spcPct val="20000"/>
              </a:spcBef>
              <a:buFontTx/>
              <a:buNone/>
            </a:pPr>
            <a:endParaRPr lang="en-US" altLang="en-US" sz="24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pPr eaLnBrk="1" hangingPunct="1"/>
            <a:r>
              <a:rPr lang="en-US" altLang="en-US" sz="3200" smtClean="0"/>
              <a:t>Potential Solutions</a:t>
            </a:r>
            <a:endParaRPr lang="en-US" altLang="en-US" sz="2400" i="1" smtClean="0">
              <a:solidFill>
                <a:srgbClr val="00FFFF"/>
              </a:solidFill>
              <a:latin typeface="Helvetica" panose="020B0604020202020204" pitchFamily="34" charset="0"/>
            </a:endParaRPr>
          </a:p>
        </p:txBody>
      </p:sp>
      <p:sp>
        <p:nvSpPr>
          <p:cNvPr id="72706" name="Text Box 3"/>
          <p:cNvSpPr txBox="1">
            <a:spLocks noChangeArrowheads="1"/>
          </p:cNvSpPr>
          <p:nvPr/>
        </p:nvSpPr>
        <p:spPr bwMode="auto">
          <a:xfrm>
            <a:off x="304800" y="762000"/>
            <a:ext cx="853440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tabLst>
                <a:tab pos="1143000" algn="ctr"/>
              </a:tabLst>
              <a:defRPr sz="3200">
                <a:solidFill>
                  <a:srgbClr val="2A4687"/>
                </a:solidFill>
                <a:latin typeface="Arial" panose="020B0604020202020204" pitchFamily="34" charset="0"/>
                <a:ea typeface="ヒラギノ角ゴ Pro W3" charset="-128"/>
              </a:defRPr>
            </a:lvl1pPr>
            <a:lvl2pPr marL="742950" indent="-285750">
              <a:buChar char="–"/>
              <a:tabLst>
                <a:tab pos="1143000" algn="ctr"/>
              </a:tabLst>
              <a:defRPr sz="2800">
                <a:solidFill>
                  <a:srgbClr val="2A4687"/>
                </a:solidFill>
                <a:latin typeface="Arial" panose="020B0604020202020204" pitchFamily="34" charset="0"/>
                <a:ea typeface="ヒラギノ角ゴ Pro W3" charset="-128"/>
              </a:defRPr>
            </a:lvl2pPr>
            <a:lvl3pPr marL="1143000" indent="-228600">
              <a:buChar char="•"/>
              <a:tabLst>
                <a:tab pos="1143000" algn="ctr"/>
              </a:tabLst>
              <a:defRPr sz="2400">
                <a:solidFill>
                  <a:srgbClr val="2A4687"/>
                </a:solidFill>
                <a:latin typeface="Arial" panose="020B0604020202020204" pitchFamily="34" charset="0"/>
                <a:ea typeface="ヒラギノ角ゴ Pro W3" charset="-128"/>
              </a:defRPr>
            </a:lvl3pPr>
            <a:lvl4pPr marL="1600200" indent="-228600">
              <a:buChar char="–"/>
              <a:tabLst>
                <a:tab pos="1143000" algn="ctr"/>
              </a:tabLst>
              <a:defRPr sz="2000">
                <a:solidFill>
                  <a:srgbClr val="2A4687"/>
                </a:solidFill>
                <a:latin typeface="Arial" panose="020B0604020202020204" pitchFamily="34" charset="0"/>
                <a:ea typeface="ヒラギノ角ゴ Pro W3" charset="-128"/>
              </a:defRPr>
            </a:lvl4pPr>
            <a:lvl5pPr marL="2057400" indent="-228600">
              <a:buChar char="»"/>
              <a:tabLst>
                <a:tab pos="1143000" algn="ctr"/>
              </a:tabLst>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9pPr>
          </a:lstStyle>
          <a:p>
            <a:pPr eaLnBrk="1" hangingPunct="1">
              <a:spcBef>
                <a:spcPct val="20000"/>
              </a:spcBef>
              <a:buFontTx/>
              <a:buNone/>
            </a:pPr>
            <a:endParaRPr lang="en-US" altLang="en-US" sz="2400"/>
          </a:p>
          <a:p>
            <a:pPr eaLnBrk="1" hangingPunct="1">
              <a:spcBef>
                <a:spcPct val="20000"/>
              </a:spcBef>
            </a:pPr>
            <a:r>
              <a:rPr lang="en-US" altLang="en-US" sz="2400"/>
              <a:t>Increase options/prescription of WC19 compliant wheelchairs. </a:t>
            </a:r>
          </a:p>
          <a:p>
            <a:pPr eaLnBrk="1" hangingPunct="1">
              <a:spcBef>
                <a:spcPct val="20000"/>
              </a:spcBef>
            </a:pPr>
            <a:r>
              <a:rPr lang="en-US" altLang="en-US" sz="2400"/>
              <a:t>Inform WC manufacturers about WC design features that conflict with safety.</a:t>
            </a:r>
          </a:p>
          <a:p>
            <a:pPr eaLnBrk="1" hangingPunct="1">
              <a:spcBef>
                <a:spcPct val="20000"/>
              </a:spcBef>
            </a:pPr>
            <a:r>
              <a:rPr lang="en-US" altLang="en-US" sz="2400"/>
              <a:t>Increased use of wheelchair-anchored crashworthy lap belts.</a:t>
            </a:r>
          </a:p>
          <a:p>
            <a:pPr eaLnBrk="1" hangingPunct="1">
              <a:spcBef>
                <a:spcPct val="20000"/>
              </a:spcBef>
            </a:pPr>
            <a:r>
              <a:rPr lang="en-US" altLang="en-US" sz="2400"/>
              <a:t>Work with WC manufacturers on securement to eliminate the need for docking adapters. </a:t>
            </a:r>
          </a:p>
          <a:p>
            <a:pPr eaLnBrk="1" hangingPunct="1">
              <a:spcBef>
                <a:spcPct val="20000"/>
              </a:spcBef>
            </a:pPr>
            <a:r>
              <a:rPr lang="en-US" altLang="en-US" sz="2400"/>
              <a:t>Can transit option be standard?</a:t>
            </a:r>
          </a:p>
          <a:p>
            <a:pPr eaLnBrk="1" hangingPunct="1">
              <a:spcBef>
                <a:spcPct val="20000"/>
              </a:spcBef>
            </a:pPr>
            <a:r>
              <a:rPr lang="en-US" altLang="en-US" sz="2400"/>
              <a:t>Get the word out about best practices in WTS. </a:t>
            </a:r>
          </a:p>
          <a:p>
            <a:pPr eaLnBrk="1" hangingPunct="1">
              <a:spcBef>
                <a:spcPct val="20000"/>
              </a:spcBef>
            </a:pPr>
            <a:r>
              <a:rPr lang="en-US" altLang="en-US" sz="2400"/>
              <a:t>Consider UDIG or next generation UDIG.</a:t>
            </a:r>
          </a:p>
          <a:p>
            <a:pPr eaLnBrk="1" hangingPunct="1">
              <a:spcBef>
                <a:spcPct val="20000"/>
              </a:spcBef>
            </a:pPr>
            <a:r>
              <a:rPr lang="en-US" altLang="en-US" sz="2400"/>
              <a:t>Improve seatbelt use and fit </a:t>
            </a:r>
            <a:r>
              <a:rPr lang="en-US" altLang="en-US" sz="2400">
                <a:sym typeface="Wingdings" panose="05000000000000000000" pitchFamily="2" charset="2"/>
              </a:rPr>
              <a:t> Passive belt donning systems?</a:t>
            </a:r>
            <a:endParaRPr lang="en-US" altLang="en-US" sz="2400"/>
          </a:p>
          <a:p>
            <a:pPr eaLnBrk="1" hangingPunct="1">
              <a:spcBef>
                <a:spcPct val="20000"/>
              </a:spcBef>
              <a:buFontTx/>
              <a:buNone/>
            </a:pPr>
            <a:endParaRPr lang="en-US" altLang="en-US" sz="24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pPr eaLnBrk="1" hangingPunct="1"/>
            <a:r>
              <a:rPr lang="en-US" altLang="en-US" sz="3200" smtClean="0"/>
              <a:t>Potential Solutions</a:t>
            </a:r>
            <a:endParaRPr lang="en-US" altLang="en-US" sz="2400" i="1" smtClean="0">
              <a:solidFill>
                <a:srgbClr val="00FFFF"/>
              </a:solidFill>
              <a:latin typeface="Helvetica" panose="020B0604020202020204" pitchFamily="34" charset="0"/>
            </a:endParaRPr>
          </a:p>
        </p:txBody>
      </p:sp>
      <p:sp>
        <p:nvSpPr>
          <p:cNvPr id="74754" name="Text Box 3"/>
          <p:cNvSpPr txBox="1">
            <a:spLocks noChangeArrowheads="1"/>
          </p:cNvSpPr>
          <p:nvPr/>
        </p:nvSpPr>
        <p:spPr bwMode="auto">
          <a:xfrm>
            <a:off x="835025" y="120015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tabLst>
                <a:tab pos="1143000" algn="ctr"/>
              </a:tabLst>
              <a:defRPr sz="3200">
                <a:solidFill>
                  <a:srgbClr val="2A4687"/>
                </a:solidFill>
                <a:latin typeface="Arial" panose="020B0604020202020204" pitchFamily="34" charset="0"/>
                <a:ea typeface="ヒラギノ角ゴ Pro W3" charset="-128"/>
              </a:defRPr>
            </a:lvl1pPr>
            <a:lvl2pPr marL="742950" indent="-285750">
              <a:buChar char="–"/>
              <a:tabLst>
                <a:tab pos="1143000" algn="ctr"/>
              </a:tabLst>
              <a:defRPr sz="2800">
                <a:solidFill>
                  <a:srgbClr val="2A4687"/>
                </a:solidFill>
                <a:latin typeface="Arial" panose="020B0604020202020204" pitchFamily="34" charset="0"/>
                <a:ea typeface="ヒラギノ角ゴ Pro W3" charset="-128"/>
              </a:defRPr>
            </a:lvl2pPr>
            <a:lvl3pPr marL="1143000" indent="-228600">
              <a:buChar char="•"/>
              <a:tabLst>
                <a:tab pos="1143000" algn="ctr"/>
              </a:tabLst>
              <a:defRPr sz="2400">
                <a:solidFill>
                  <a:srgbClr val="2A4687"/>
                </a:solidFill>
                <a:latin typeface="Arial" panose="020B0604020202020204" pitchFamily="34" charset="0"/>
                <a:ea typeface="ヒラギノ角ゴ Pro W3" charset="-128"/>
              </a:defRPr>
            </a:lvl3pPr>
            <a:lvl4pPr marL="1600200" indent="-228600">
              <a:buChar char="–"/>
              <a:tabLst>
                <a:tab pos="1143000" algn="ctr"/>
              </a:tabLst>
              <a:defRPr sz="2000">
                <a:solidFill>
                  <a:srgbClr val="2A4687"/>
                </a:solidFill>
                <a:latin typeface="Arial" panose="020B0604020202020204" pitchFamily="34" charset="0"/>
                <a:ea typeface="ヒラギノ角ゴ Pro W3" charset="-128"/>
              </a:defRPr>
            </a:lvl4pPr>
            <a:lvl5pPr marL="2057400" indent="-228600">
              <a:buChar char="»"/>
              <a:tabLst>
                <a:tab pos="1143000" algn="ctr"/>
              </a:tabLst>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tabLst>
                <a:tab pos="1143000" algn="ctr"/>
              </a:tabLst>
              <a:defRPr sz="2000">
                <a:solidFill>
                  <a:srgbClr val="2A4687"/>
                </a:solidFill>
                <a:latin typeface="Arial" panose="020B0604020202020204" pitchFamily="34" charset="0"/>
                <a:ea typeface="ヒラギノ角ゴ Pro W3" charset="-128"/>
              </a:defRPr>
            </a:lvl9pPr>
          </a:lstStyle>
          <a:p>
            <a:pPr eaLnBrk="1" hangingPunct="1">
              <a:spcBef>
                <a:spcPct val="20000"/>
              </a:spcBef>
              <a:buFontTx/>
              <a:buNone/>
            </a:pPr>
            <a:r>
              <a:rPr lang="en-US" altLang="en-US" sz="2400"/>
              <a:t>Passive Restraints?</a:t>
            </a:r>
          </a:p>
        </p:txBody>
      </p:sp>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2209800"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963" y="1905000"/>
            <a:ext cx="164147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2925" y="4086225"/>
            <a:ext cx="2478088"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850" y="1320800"/>
            <a:ext cx="343535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2975" y="3700463"/>
            <a:ext cx="224313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pPr eaLnBrk="1" hangingPunct="1"/>
            <a:r>
              <a:rPr lang="en-US" altLang="en-US" sz="3200" smtClean="0"/>
              <a:t>Questions?</a:t>
            </a:r>
            <a:endParaRPr lang="en-US" altLang="en-US" sz="2400" i="1" smtClean="0">
              <a:solidFill>
                <a:srgbClr val="00FFFF"/>
              </a:solidFill>
              <a:latin typeface="Helvetica" panose="020B0604020202020204" pitchFamily="34" charset="0"/>
            </a:endParaRPr>
          </a:p>
        </p:txBody>
      </p:sp>
      <p:sp>
        <p:nvSpPr>
          <p:cNvPr id="76802" name="Rectangle 1"/>
          <p:cNvSpPr>
            <a:spLocks noChangeArrowheads="1"/>
          </p:cNvSpPr>
          <p:nvPr/>
        </p:nvSpPr>
        <p:spPr bwMode="auto">
          <a:xfrm>
            <a:off x="615950" y="5611813"/>
            <a:ext cx="807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en-US" altLang="en-US">
                <a:hlinkClick r:id="rId3"/>
              </a:rPr>
              <a:t>http://wc-transportation-safety.umtri.umich.edu/</a:t>
            </a:r>
            <a:endParaRPr lang="en-US" altLang="en-US"/>
          </a:p>
        </p:txBody>
      </p:sp>
      <p:pic>
        <p:nvPicPr>
          <p:cNvPr id="7680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103313"/>
            <a:ext cx="7023100"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23437E-DB92-BB4B-A1EC-C4ADE80920B1}"/>
              </a:ext>
            </a:extLst>
          </p:cNvPr>
          <p:cNvSpPr/>
          <p:nvPr/>
        </p:nvSpPr>
        <p:spPr>
          <a:xfrm>
            <a:off x="0" y="0"/>
            <a:ext cx="5549900" cy="6364288"/>
          </a:xfrm>
          <a:prstGeom prst="rect">
            <a:avLst/>
          </a:prstGeom>
          <a:solidFill>
            <a:srgbClr val="001B3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548640"/>
          <a:lstStyle/>
          <a:p>
            <a:pPr defTabSz="457200" eaLnBrk="1" fontAlgn="auto" hangingPunct="1">
              <a:spcBef>
                <a:spcPts val="2400"/>
              </a:spcBef>
              <a:spcAft>
                <a:spcPts val="0"/>
              </a:spcAft>
              <a:defRPr/>
            </a:pPr>
            <a:endParaRPr lang="en-US" sz="2800" dirty="0">
              <a:solidFill>
                <a:schemeClr val="bg1"/>
              </a:solidFill>
              <a:latin typeface="Calibri" panose="020F0502020204030204"/>
            </a:endParaRPr>
          </a:p>
        </p:txBody>
      </p:sp>
      <p:sp>
        <p:nvSpPr>
          <p:cNvPr id="12290" name="Text Box 3"/>
          <p:cNvSpPr txBox="1">
            <a:spLocks noChangeArrowheads="1"/>
          </p:cNvSpPr>
          <p:nvPr/>
        </p:nvSpPr>
        <p:spPr bwMode="auto">
          <a:xfrm>
            <a:off x="152400" y="1416050"/>
            <a:ext cx="5257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eaLnBrk="1" hangingPunct="1">
              <a:spcBef>
                <a:spcPct val="20000"/>
              </a:spcBef>
            </a:pPr>
            <a:r>
              <a:rPr lang="en-US" altLang="en-US" sz="2200">
                <a:solidFill>
                  <a:schemeClr val="bg1"/>
                </a:solidFill>
              </a:rPr>
              <a:t>Ideally, people seated in wheelchairs would have similar injury risk as people in conventional seating.</a:t>
            </a:r>
          </a:p>
          <a:p>
            <a:pPr eaLnBrk="1" hangingPunct="1">
              <a:spcBef>
                <a:spcPct val="20000"/>
              </a:spcBef>
            </a:pPr>
            <a:r>
              <a:rPr lang="en-US" altLang="en-US" sz="2200">
                <a:solidFill>
                  <a:schemeClr val="bg1"/>
                </a:solidFill>
              </a:rPr>
              <a:t>Big design differences between vehicle seats and wheelchairs.</a:t>
            </a:r>
          </a:p>
          <a:p>
            <a:pPr eaLnBrk="1" hangingPunct="1">
              <a:spcBef>
                <a:spcPct val="20000"/>
              </a:spcBef>
            </a:pPr>
            <a:r>
              <a:rPr lang="en-US" altLang="en-US" sz="2200">
                <a:solidFill>
                  <a:schemeClr val="bg1"/>
                </a:solidFill>
              </a:rPr>
              <a:t>Wheelchair features influence safety.</a:t>
            </a:r>
          </a:p>
          <a:p>
            <a:pPr eaLnBrk="1" hangingPunct="1">
              <a:spcBef>
                <a:spcPct val="20000"/>
              </a:spcBef>
            </a:pPr>
            <a:r>
              <a:rPr lang="en-US" altLang="en-US" sz="2200">
                <a:solidFill>
                  <a:schemeClr val="bg1"/>
                </a:solidFill>
              </a:rPr>
              <a:t>Some transfer to vehicle seats and stow wheelchairs.</a:t>
            </a:r>
          </a:p>
          <a:p>
            <a:pPr eaLnBrk="1" hangingPunct="1">
              <a:spcBef>
                <a:spcPct val="20000"/>
              </a:spcBef>
            </a:pPr>
            <a:r>
              <a:rPr lang="en-US" altLang="en-US" sz="2200">
                <a:solidFill>
                  <a:schemeClr val="bg1"/>
                </a:solidFill>
              </a:rPr>
              <a:t>Clash of medical device and auto safety approaches to safety. </a:t>
            </a:r>
          </a:p>
          <a:p>
            <a:pPr eaLnBrk="1" hangingPunct="1">
              <a:spcBef>
                <a:spcPct val="20000"/>
              </a:spcBef>
            </a:pPr>
            <a:r>
              <a:rPr lang="en-US" altLang="en-US" sz="2200">
                <a:solidFill>
                  <a:schemeClr val="bg1"/>
                </a:solidFill>
              </a:rPr>
              <a:t>No data on differences in physical tolerance. </a:t>
            </a:r>
            <a:br>
              <a:rPr lang="en-US" altLang="en-US" sz="2200">
                <a:solidFill>
                  <a:schemeClr val="bg1"/>
                </a:solidFill>
              </a:rPr>
            </a:br>
            <a:r>
              <a:rPr lang="en-US" altLang="en-US" sz="2200">
                <a:solidFill>
                  <a:schemeClr val="bg1"/>
                </a:solidFill>
              </a:rPr>
              <a:t>				</a:t>
            </a:r>
          </a:p>
        </p:txBody>
      </p:sp>
      <p:pic>
        <p:nvPicPr>
          <p:cNvPr id="12291" name="Picture 1" descr="download (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7238" y="1066800"/>
            <a:ext cx="284956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2"/>
          <p:cNvSpPr>
            <a:spLocks noGrp="1" noChangeArrowheads="1"/>
          </p:cNvSpPr>
          <p:nvPr>
            <p:ph type="title"/>
          </p:nvPr>
        </p:nvSpPr>
        <p:spPr>
          <a:xfrm>
            <a:off x="527050" y="381000"/>
            <a:ext cx="4495800" cy="746125"/>
          </a:xfrm>
        </p:spPr>
        <p:txBody>
          <a:bodyPr/>
          <a:lstStyle/>
          <a:p>
            <a:pPr eaLnBrk="1" hangingPunct="1"/>
            <a:r>
              <a:rPr lang="en-US" altLang="en-US" sz="3200" smtClean="0">
                <a:solidFill>
                  <a:srgbClr val="F9E500"/>
                </a:solidFill>
              </a:rPr>
              <a:t>WTS Goal: </a:t>
            </a:r>
            <a:br>
              <a:rPr lang="en-US" altLang="en-US" sz="3200" smtClean="0">
                <a:solidFill>
                  <a:srgbClr val="F9E500"/>
                </a:solidFill>
              </a:rPr>
            </a:br>
            <a:r>
              <a:rPr lang="en-US" altLang="en-US" sz="3200" smtClean="0">
                <a:solidFill>
                  <a:srgbClr val="F9E500"/>
                </a:solidFill>
              </a:rPr>
              <a:t>Similar Level of Safety</a:t>
            </a:r>
            <a:endParaRPr lang="en-US" altLang="en-US" sz="2400" i="1" smtClean="0">
              <a:solidFill>
                <a:srgbClr val="F9E500"/>
              </a:solidFill>
              <a:latin typeface="Helvetica"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52400" y="228600"/>
            <a:ext cx="9525000" cy="838200"/>
          </a:xfrm>
        </p:spPr>
        <p:txBody>
          <a:bodyPr/>
          <a:lstStyle/>
          <a:p>
            <a:pPr eaLnBrk="1" hangingPunct="1"/>
            <a:r>
              <a:rPr lang="en-US" altLang="en-US" sz="3200" smtClean="0"/>
              <a:t>WTS Standards</a:t>
            </a:r>
            <a:endParaRPr lang="en-US" altLang="en-US" sz="2400" i="1" smtClean="0">
              <a:solidFill>
                <a:srgbClr val="00FFFF"/>
              </a:solidFill>
              <a:latin typeface="Helvetica" panose="020B0604020202020204" pitchFamily="34" charset="0"/>
            </a:endParaRPr>
          </a:p>
        </p:txBody>
      </p:sp>
      <p:sp>
        <p:nvSpPr>
          <p:cNvPr id="14338" name="TextBox 1"/>
          <p:cNvSpPr txBox="1">
            <a:spLocks noChangeArrowheads="1"/>
          </p:cNvSpPr>
          <p:nvPr/>
        </p:nvSpPr>
        <p:spPr bwMode="auto">
          <a:xfrm>
            <a:off x="533400" y="1371600"/>
            <a:ext cx="8229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r>
              <a:rPr lang="en-US" altLang="en-US" sz="2400"/>
              <a:t>NHTSA has stated that WTORS fall outside of their scope, so have not addressed WTORS in a dedicated federal motor vehicle safety standards (FMVSS).  They do refer to voluntary industry standards developed by RESNA and SAE.</a:t>
            </a:r>
          </a:p>
          <a:p>
            <a:pPr>
              <a:buFontTx/>
              <a:buNone/>
            </a:pPr>
            <a:endParaRPr lang="en-US" altLang="en-US" sz="2400"/>
          </a:p>
          <a:p>
            <a:pPr>
              <a:buFontTx/>
              <a:buNone/>
            </a:pPr>
            <a:r>
              <a:rPr lang="en-US" altLang="en-US" sz="2400"/>
              <a:t>The transportation aspects of the US ADA focus primary on accessibility of transportation, from a civil rights perspective.  Applies to public transportation.  Safety is addressed secondarily. </a:t>
            </a:r>
          </a:p>
          <a:p>
            <a:pPr>
              <a:buFontTx/>
              <a:buNone/>
            </a:pPr>
            <a:endParaRPr lang="en-US" altLang="en-US" sz="24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noChangeArrowheads="1"/>
          </p:cNvSpPr>
          <p:nvPr>
            <p:ph type="title"/>
          </p:nvPr>
        </p:nvSpPr>
        <p:spPr/>
        <p:txBody>
          <a:bodyPr/>
          <a:lstStyle/>
          <a:p>
            <a:r>
              <a:rPr lang="en-US" altLang="en-US" smtClean="0"/>
              <a:t>WTS Standards</a:t>
            </a:r>
          </a:p>
        </p:txBody>
      </p:sp>
      <p:graphicFrame>
        <p:nvGraphicFramePr>
          <p:cNvPr id="3" name="Table 2">
            <a:extLst>
              <a:ext uri="{FF2B5EF4-FFF2-40B4-BE49-F238E27FC236}">
                <a16:creationId xmlns:a16="http://schemas.microsoft.com/office/drawing/2014/main" id="{AD68B98F-0AAC-2A47-A88C-5B0F443C9D75}"/>
              </a:ext>
            </a:extLst>
          </p:cNvPr>
          <p:cNvGraphicFramePr>
            <a:graphicFrameLocks noGrp="1"/>
          </p:cNvGraphicFramePr>
          <p:nvPr/>
        </p:nvGraphicFramePr>
        <p:xfrm>
          <a:off x="990600" y="2057400"/>
          <a:ext cx="7239000" cy="3997325"/>
        </p:xfrm>
        <a:graphic>
          <a:graphicData uri="http://schemas.openxmlformats.org/drawingml/2006/table">
            <a:tbl>
              <a:tblPr firstRow="1" bandRow="1">
                <a:tableStyleId>{5C22544A-7EE6-4342-B048-85BDC9FD1C3A}</a:tableStyleId>
              </a:tblPr>
              <a:tblGrid>
                <a:gridCol w="2844800">
                  <a:extLst>
                    <a:ext uri="{9D8B030D-6E8A-4147-A177-3AD203B41FA5}">
                      <a16:colId xmlns:a16="http://schemas.microsoft.com/office/drawing/2014/main" val="20000"/>
                    </a:ext>
                  </a:extLst>
                </a:gridCol>
                <a:gridCol w="2489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587959">
                <a:tc>
                  <a:txBody>
                    <a:bodyPr/>
                    <a:lstStyle/>
                    <a:p>
                      <a:r>
                        <a:rPr lang="en-US" sz="1800" dirty="0">
                          <a:solidFill>
                            <a:srgbClr val="2A4687"/>
                          </a:solidFill>
                        </a:rPr>
                        <a:t>Scope</a:t>
                      </a:r>
                    </a:p>
                  </a:txBody>
                  <a:tcPr marT="45721" marB="45721"/>
                </a:tc>
                <a:tc>
                  <a:txBody>
                    <a:bodyPr/>
                    <a:lstStyle/>
                    <a:p>
                      <a:pPr algn="ctr"/>
                      <a:r>
                        <a:rPr lang="en-US" sz="1800" dirty="0">
                          <a:solidFill>
                            <a:srgbClr val="2A4687"/>
                          </a:solidFill>
                        </a:rPr>
                        <a:t>RESNA</a:t>
                      </a:r>
                      <a:r>
                        <a:rPr lang="en-US" sz="1800" baseline="0" dirty="0">
                          <a:solidFill>
                            <a:srgbClr val="2A4687"/>
                          </a:solidFill>
                        </a:rPr>
                        <a:t> Standard</a:t>
                      </a:r>
                      <a:endParaRPr lang="en-US" sz="1800" dirty="0">
                        <a:solidFill>
                          <a:srgbClr val="2A4687"/>
                        </a:solidFill>
                      </a:endParaRPr>
                    </a:p>
                  </a:txBody>
                  <a:tcPr marT="45721" marB="45721"/>
                </a:tc>
                <a:tc>
                  <a:txBody>
                    <a:bodyPr/>
                    <a:lstStyle/>
                    <a:p>
                      <a:pPr algn="ctr"/>
                      <a:r>
                        <a:rPr lang="en-US" sz="1800" dirty="0">
                          <a:solidFill>
                            <a:srgbClr val="2A4687"/>
                          </a:solidFill>
                        </a:rPr>
                        <a:t>ISO Standard</a:t>
                      </a:r>
                    </a:p>
                  </a:txBody>
                  <a:tcPr marT="45721" marB="45721"/>
                </a:tc>
                <a:extLst>
                  <a:ext uri="{0D108BD9-81ED-4DB2-BD59-A6C34878D82A}">
                    <a16:rowId xmlns:a16="http://schemas.microsoft.com/office/drawing/2014/main" val="10000"/>
                  </a:ext>
                </a:extLst>
              </a:tr>
              <a:tr h="701055">
                <a:tc>
                  <a:txBody>
                    <a:bodyPr/>
                    <a:lstStyle/>
                    <a:p>
                      <a:r>
                        <a:rPr lang="en-US" sz="2000" dirty="0">
                          <a:solidFill>
                            <a:srgbClr val="2A4687"/>
                          </a:solidFill>
                        </a:rPr>
                        <a:t>WTORS</a:t>
                      </a:r>
                    </a:p>
                  </a:txBody>
                  <a:tcPr marT="45721" marB="45721"/>
                </a:tc>
                <a:tc>
                  <a:txBody>
                    <a:bodyPr/>
                    <a:lstStyle/>
                    <a:p>
                      <a:pPr algn="ctr"/>
                      <a:r>
                        <a:rPr lang="en-US" sz="2000" dirty="0">
                          <a:solidFill>
                            <a:srgbClr val="2A4687"/>
                          </a:solidFill>
                        </a:rPr>
                        <a:t>WC18 </a:t>
                      </a:r>
                      <a:br>
                        <a:rPr lang="en-US" sz="2000" dirty="0">
                          <a:solidFill>
                            <a:srgbClr val="2A4687"/>
                          </a:solidFill>
                        </a:rPr>
                      </a:br>
                      <a:r>
                        <a:rPr lang="en-US" sz="2000" dirty="0">
                          <a:solidFill>
                            <a:srgbClr val="2A4687"/>
                          </a:solidFill>
                        </a:rPr>
                        <a:t>(was SAE J2249)</a:t>
                      </a:r>
                    </a:p>
                  </a:txBody>
                  <a:tcPr marT="45721" marB="45721"/>
                </a:tc>
                <a:tc>
                  <a:txBody>
                    <a:bodyPr/>
                    <a:lstStyle/>
                    <a:p>
                      <a:pPr algn="ctr"/>
                      <a:r>
                        <a:rPr lang="en-US" sz="2000" dirty="0">
                          <a:solidFill>
                            <a:srgbClr val="2A4687"/>
                          </a:solidFill>
                        </a:rPr>
                        <a:t>10542-1</a:t>
                      </a:r>
                    </a:p>
                  </a:txBody>
                  <a:tcPr marT="45721" marB="45721"/>
                </a:tc>
                <a:extLst>
                  <a:ext uri="{0D108BD9-81ED-4DB2-BD59-A6C34878D82A}">
                    <a16:rowId xmlns:a16="http://schemas.microsoft.com/office/drawing/2014/main" val="10001"/>
                  </a:ext>
                </a:extLst>
              </a:tr>
              <a:tr h="706784">
                <a:tc>
                  <a:txBody>
                    <a:bodyPr/>
                    <a:lstStyle/>
                    <a:p>
                      <a:r>
                        <a:rPr lang="en-US" sz="2000" dirty="0">
                          <a:solidFill>
                            <a:srgbClr val="2A4687"/>
                          </a:solidFill>
                        </a:rPr>
                        <a:t>Wheelchairs used as Seats in Motor</a:t>
                      </a:r>
                      <a:r>
                        <a:rPr lang="en-US" sz="2000" baseline="0" dirty="0">
                          <a:solidFill>
                            <a:srgbClr val="2A4687"/>
                          </a:solidFill>
                        </a:rPr>
                        <a:t> Vehicles</a:t>
                      </a:r>
                      <a:endParaRPr lang="en-US" sz="2000" dirty="0">
                        <a:solidFill>
                          <a:srgbClr val="2A4687"/>
                        </a:solidFill>
                      </a:endParaRPr>
                    </a:p>
                  </a:txBody>
                  <a:tcPr marT="45721" marB="45721"/>
                </a:tc>
                <a:tc>
                  <a:txBody>
                    <a:bodyPr/>
                    <a:lstStyle/>
                    <a:p>
                      <a:pPr algn="ctr"/>
                      <a:r>
                        <a:rPr lang="en-US" sz="2000" dirty="0">
                          <a:solidFill>
                            <a:srgbClr val="2A4687"/>
                          </a:solidFill>
                        </a:rPr>
                        <a:t>WC19</a:t>
                      </a:r>
                    </a:p>
                  </a:txBody>
                  <a:tcPr marT="45721" marB="45721"/>
                </a:tc>
                <a:tc>
                  <a:txBody>
                    <a:bodyPr/>
                    <a:lstStyle/>
                    <a:p>
                      <a:pPr algn="ctr"/>
                      <a:r>
                        <a:rPr lang="en-US" sz="2000" dirty="0">
                          <a:solidFill>
                            <a:srgbClr val="2A4687"/>
                          </a:solidFill>
                        </a:rPr>
                        <a:t>7176-19</a:t>
                      </a:r>
                    </a:p>
                  </a:txBody>
                  <a:tcPr marT="45721" marB="45721"/>
                </a:tc>
                <a:extLst>
                  <a:ext uri="{0D108BD9-81ED-4DB2-BD59-A6C34878D82A}">
                    <a16:rowId xmlns:a16="http://schemas.microsoft.com/office/drawing/2014/main" val="10002"/>
                  </a:ext>
                </a:extLst>
              </a:tr>
              <a:tr h="587959">
                <a:tc>
                  <a:txBody>
                    <a:bodyPr/>
                    <a:lstStyle/>
                    <a:p>
                      <a:r>
                        <a:rPr lang="en-US" sz="2000" dirty="0">
                          <a:solidFill>
                            <a:srgbClr val="2A4687"/>
                          </a:solidFill>
                        </a:rPr>
                        <a:t>Wheelchair Seating</a:t>
                      </a:r>
                    </a:p>
                  </a:txBody>
                  <a:tcPr marT="45721" marB="45721"/>
                </a:tc>
                <a:tc>
                  <a:txBody>
                    <a:bodyPr/>
                    <a:lstStyle/>
                    <a:p>
                      <a:pPr algn="ctr"/>
                      <a:r>
                        <a:rPr lang="en-US" sz="2000" dirty="0">
                          <a:solidFill>
                            <a:srgbClr val="2A4687"/>
                          </a:solidFill>
                        </a:rPr>
                        <a:t>WC20</a:t>
                      </a:r>
                    </a:p>
                  </a:txBody>
                  <a:tcPr marT="45721" marB="45721"/>
                </a:tc>
                <a:tc>
                  <a:txBody>
                    <a:bodyPr/>
                    <a:lstStyle/>
                    <a:p>
                      <a:pPr algn="ctr"/>
                      <a:r>
                        <a:rPr lang="en-US" sz="2000" dirty="0">
                          <a:solidFill>
                            <a:srgbClr val="2A4687"/>
                          </a:solidFill>
                        </a:rPr>
                        <a:t>16840-4</a:t>
                      </a:r>
                    </a:p>
                  </a:txBody>
                  <a:tcPr marT="45721" marB="45721"/>
                </a:tc>
                <a:extLst>
                  <a:ext uri="{0D108BD9-81ED-4DB2-BD59-A6C34878D82A}">
                    <a16:rowId xmlns:a16="http://schemas.microsoft.com/office/drawing/2014/main" val="10003"/>
                  </a:ext>
                </a:extLst>
              </a:tr>
              <a:tr h="706784">
                <a:tc>
                  <a:txBody>
                    <a:bodyPr/>
                    <a:lstStyle/>
                    <a:p>
                      <a:r>
                        <a:rPr lang="en-US" sz="2000" dirty="0">
                          <a:solidFill>
                            <a:srgbClr val="2A4687"/>
                          </a:solidFill>
                        </a:rPr>
                        <a:t>Rear</a:t>
                      </a:r>
                      <a:r>
                        <a:rPr lang="en-US" sz="2000" baseline="0" dirty="0">
                          <a:solidFill>
                            <a:srgbClr val="2A4687"/>
                          </a:solidFill>
                        </a:rPr>
                        <a:t>-facing Spaces in Large Buses</a:t>
                      </a:r>
                      <a:endParaRPr lang="en-US" sz="2000" dirty="0">
                        <a:solidFill>
                          <a:srgbClr val="2A4687"/>
                        </a:solidFill>
                      </a:endParaRPr>
                    </a:p>
                  </a:txBody>
                  <a:tcPr marT="45721" marB="45721"/>
                </a:tc>
                <a:tc>
                  <a:txBody>
                    <a:bodyPr/>
                    <a:lstStyle/>
                    <a:p>
                      <a:pPr algn="ctr"/>
                      <a:r>
                        <a:rPr lang="en-US" sz="2000" dirty="0">
                          <a:solidFill>
                            <a:srgbClr val="2A4687"/>
                          </a:solidFill>
                        </a:rPr>
                        <a:t>WC10</a:t>
                      </a:r>
                    </a:p>
                  </a:txBody>
                  <a:tcPr marT="45721" marB="45721"/>
                </a:tc>
                <a:tc>
                  <a:txBody>
                    <a:bodyPr/>
                    <a:lstStyle/>
                    <a:p>
                      <a:pPr algn="ctr"/>
                      <a:r>
                        <a:rPr lang="en-US" sz="2000" dirty="0">
                          <a:solidFill>
                            <a:srgbClr val="2A4687"/>
                          </a:solidFill>
                        </a:rPr>
                        <a:t>10865-1</a:t>
                      </a:r>
                    </a:p>
                  </a:txBody>
                  <a:tcPr marT="45721" marB="45721"/>
                </a:tc>
                <a:extLst>
                  <a:ext uri="{0D108BD9-81ED-4DB2-BD59-A6C34878D82A}">
                    <a16:rowId xmlns:a16="http://schemas.microsoft.com/office/drawing/2014/main" val="10004"/>
                  </a:ext>
                </a:extLst>
              </a:tr>
              <a:tr h="706784">
                <a:tc>
                  <a:txBody>
                    <a:bodyPr/>
                    <a:lstStyle/>
                    <a:p>
                      <a:r>
                        <a:rPr lang="en-US" sz="2000" dirty="0">
                          <a:solidFill>
                            <a:srgbClr val="2A4687"/>
                          </a:solidFill>
                        </a:rPr>
                        <a:t>Forward-facing</a:t>
                      </a:r>
                      <a:r>
                        <a:rPr lang="en-US" sz="2000" baseline="0" dirty="0">
                          <a:solidFill>
                            <a:srgbClr val="2A4687"/>
                          </a:solidFill>
                        </a:rPr>
                        <a:t> Spaces in Large Buses</a:t>
                      </a:r>
                      <a:endParaRPr lang="en-US" sz="2000" dirty="0">
                        <a:solidFill>
                          <a:srgbClr val="2A4687"/>
                        </a:solidFill>
                      </a:endParaRPr>
                    </a:p>
                  </a:txBody>
                  <a:tcPr marT="45721" marB="45721"/>
                </a:tc>
                <a:tc>
                  <a:txBody>
                    <a:bodyPr/>
                    <a:lstStyle/>
                    <a:p>
                      <a:pPr algn="ctr"/>
                      <a:r>
                        <a:rPr lang="en-US" sz="2000" dirty="0">
                          <a:solidFill>
                            <a:srgbClr val="2A4687"/>
                          </a:solidFill>
                        </a:rPr>
                        <a:t>---</a:t>
                      </a:r>
                    </a:p>
                  </a:txBody>
                  <a:tcPr marT="45721" marB="45721"/>
                </a:tc>
                <a:tc>
                  <a:txBody>
                    <a:bodyPr/>
                    <a:lstStyle/>
                    <a:p>
                      <a:pPr algn="ctr"/>
                      <a:r>
                        <a:rPr lang="en-US" sz="2000" dirty="0">
                          <a:solidFill>
                            <a:srgbClr val="2A4687"/>
                          </a:solidFill>
                        </a:rPr>
                        <a:t>10865-2</a:t>
                      </a:r>
                    </a:p>
                  </a:txBody>
                  <a:tcPr marT="45721" marB="45721"/>
                </a:tc>
                <a:extLst>
                  <a:ext uri="{0D108BD9-81ED-4DB2-BD59-A6C34878D82A}">
                    <a16:rowId xmlns:a16="http://schemas.microsoft.com/office/drawing/2014/main" val="10005"/>
                  </a:ext>
                </a:extLst>
              </a:tr>
            </a:tbl>
          </a:graphicData>
        </a:graphic>
      </p:graphicFrame>
      <p:sp>
        <p:nvSpPr>
          <p:cNvPr id="16416" name="TextBox 3"/>
          <p:cNvSpPr txBox="1">
            <a:spLocks noChangeArrowheads="1"/>
          </p:cNvSpPr>
          <p:nvPr/>
        </p:nvSpPr>
        <p:spPr bwMode="auto">
          <a:xfrm>
            <a:off x="457200" y="1066800"/>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rgbClr val="2A4687"/>
                </a:solidFill>
                <a:latin typeface="Arial" panose="020B0604020202020204" pitchFamily="34" charset="0"/>
                <a:ea typeface="ヒラギノ角ゴ Pro W3" charset="-128"/>
              </a:defRPr>
            </a:lvl1pPr>
            <a:lvl2pPr marL="742950" indent="-285750">
              <a:buChar char="–"/>
              <a:defRPr sz="2800">
                <a:solidFill>
                  <a:srgbClr val="2A4687"/>
                </a:solidFill>
                <a:latin typeface="Arial" panose="020B0604020202020204" pitchFamily="34" charset="0"/>
                <a:ea typeface="ヒラギノ角ゴ Pro W3" charset="-128"/>
              </a:defRPr>
            </a:lvl2pPr>
            <a:lvl3pPr marL="1143000" indent="-228600">
              <a:buChar char="•"/>
              <a:defRPr sz="2400">
                <a:solidFill>
                  <a:srgbClr val="2A4687"/>
                </a:solidFill>
                <a:latin typeface="Arial" panose="020B0604020202020204" pitchFamily="34" charset="0"/>
                <a:ea typeface="ヒラギノ角ゴ Pro W3" charset="-128"/>
              </a:defRPr>
            </a:lvl3pPr>
            <a:lvl4pPr marL="1600200" indent="-228600">
              <a:buChar char="–"/>
              <a:defRPr sz="2000">
                <a:solidFill>
                  <a:srgbClr val="2A4687"/>
                </a:solidFill>
                <a:latin typeface="Arial" panose="020B0604020202020204" pitchFamily="34" charset="0"/>
                <a:ea typeface="ヒラギノ角ゴ Pro W3" charset="-128"/>
              </a:defRPr>
            </a:lvl4pPr>
            <a:lvl5pPr marL="2057400" indent="-228600">
              <a:buChar char="»"/>
              <a:defRPr sz="2000">
                <a:solidFill>
                  <a:srgbClr val="2A4687"/>
                </a:solidFill>
                <a:latin typeface="Arial" panose="020B0604020202020204" pitchFamily="34" charset="0"/>
                <a:ea typeface="ヒラギノ角ゴ Pro W3"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charset="-128"/>
              </a:defRPr>
            </a:lvl9pPr>
          </a:lstStyle>
          <a:p>
            <a:pPr>
              <a:buFontTx/>
              <a:buNone/>
            </a:pPr>
            <a:r>
              <a:rPr lang="en-US" altLang="en-US" sz="2400"/>
              <a:t>RESNA and ISO have developed voluntary standards that can be used to evaluate products. </a:t>
            </a:r>
          </a:p>
          <a:p>
            <a:pPr>
              <a:buFontTx/>
              <a:buNone/>
            </a:pPr>
            <a:endParaRPr lang="en-US" altLang="en-US" sz="240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en-US" altLang="en-US" sz="3200" smtClean="0"/>
              <a:t>WTORS Standards </a:t>
            </a:r>
            <a:r>
              <a:rPr lang="mr-IN" altLang="en-US" sz="3200" smtClean="0"/>
              <a:t>–</a:t>
            </a:r>
            <a:r>
              <a:rPr lang="en-US" altLang="en-US" sz="3200" smtClean="0"/>
              <a:t> WC18 and 10542-1</a:t>
            </a:r>
            <a:endParaRPr lang="en-US" altLang="en-US" sz="2400" i="1" smtClean="0">
              <a:solidFill>
                <a:srgbClr val="00FFFF"/>
              </a:solidFill>
              <a:latin typeface="Helvetica" panose="020B0604020202020204" pitchFamily="34" charset="0"/>
            </a:endParaRPr>
          </a:p>
        </p:txBody>
      </p:sp>
      <p:sp>
        <p:nvSpPr>
          <p:cNvPr id="17410" name="Text Box 3">
            <a:extLst>
              <a:ext uri="{FF2B5EF4-FFF2-40B4-BE49-F238E27FC236}">
                <a16:creationId xmlns:a16="http://schemas.microsoft.com/office/drawing/2014/main" id="{0A2F0E06-2F13-3C44-9E67-5CA8EB12F0FB}"/>
              </a:ext>
            </a:extLst>
          </p:cNvPr>
          <p:cNvSpPr txBox="1">
            <a:spLocks noChangeArrowheads="1"/>
          </p:cNvSpPr>
          <p:nvPr/>
        </p:nvSpPr>
        <p:spPr bwMode="auto">
          <a:xfrm>
            <a:off x="914400" y="1235075"/>
            <a:ext cx="7772400" cy="4708525"/>
          </a:xfrm>
          <a:prstGeom prst="rect">
            <a:avLst/>
          </a:prstGeom>
          <a:noFill/>
          <a:ln>
            <a:noFill/>
          </a:ln>
          <a:extLst>
            <a:ext uri="{909E8E84-426E-40dd-AFC4-6F175D3DCCD1}"/>
            <a:ext uri="{91240B29-F687-4f45-9708-019B960494DF}"/>
          </a:extLst>
        </p:spPr>
        <p:txBody>
          <a:bodyPr>
            <a:spAutoFit/>
          </a:bodyPr>
          <a:lstStyle>
            <a:lvl1pPr marL="461963" indent="-461963">
              <a:defRPr sz="2400">
                <a:solidFill>
                  <a:schemeClr val="tx1"/>
                </a:solidFill>
                <a:latin typeface="Arial" charset="0"/>
                <a:ea typeface="ヒラギノ角ゴ Pro W3" charset="0"/>
                <a:cs typeface="ヒラギノ角ゴ Pro W3" charset="0"/>
              </a:defRPr>
            </a:lvl1pPr>
            <a:lvl2pPr marL="800100" indent="-34290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115887" lvl="1" indent="0">
              <a:spcBef>
                <a:spcPct val="50000"/>
              </a:spcBef>
              <a:buClr>
                <a:schemeClr val="accent2"/>
              </a:buClr>
              <a:defRPr/>
            </a:pPr>
            <a:r>
              <a:rPr lang="en-US" dirty="0">
                <a:solidFill>
                  <a:srgbClr val="2A4687"/>
                </a:solidFill>
              </a:rPr>
              <a:t>Key requirements, a WTORS must:</a:t>
            </a:r>
          </a:p>
          <a:p>
            <a:pPr marL="333375" lvl="1" indent="-217488">
              <a:spcBef>
                <a:spcPct val="50000"/>
              </a:spcBef>
              <a:buClr>
                <a:schemeClr val="accent2"/>
              </a:buClr>
              <a:buFont typeface="Times" pitchFamily="-106" charset="0"/>
              <a:buChar char="•"/>
              <a:defRPr/>
            </a:pPr>
            <a:r>
              <a:rPr lang="en-US" dirty="0">
                <a:solidFill>
                  <a:srgbClr val="2A4687"/>
                </a:solidFill>
              </a:rPr>
              <a:t>secure WC separately from occupant (not through)</a:t>
            </a:r>
          </a:p>
          <a:p>
            <a:pPr marL="333375" lvl="1" indent="-217488">
              <a:spcBef>
                <a:spcPct val="50000"/>
              </a:spcBef>
              <a:buClr>
                <a:schemeClr val="accent2"/>
              </a:buClr>
              <a:buFont typeface="Times" pitchFamily="-106" charset="0"/>
              <a:buChar char="•"/>
              <a:defRPr/>
            </a:pPr>
            <a:r>
              <a:rPr lang="en-US" u="sng" dirty="0">
                <a:solidFill>
                  <a:srgbClr val="2A4687"/>
                </a:solidFill>
              </a:rPr>
              <a:t>provide both</a:t>
            </a:r>
            <a:r>
              <a:rPr lang="en-US" dirty="0">
                <a:solidFill>
                  <a:srgbClr val="2A4687"/>
                </a:solidFill>
              </a:rPr>
              <a:t> upper- and lower-torso </a:t>
            </a:r>
            <a:r>
              <a:rPr lang="en-US" u="sng" dirty="0">
                <a:solidFill>
                  <a:srgbClr val="2A4687"/>
                </a:solidFill>
              </a:rPr>
              <a:t>belt</a:t>
            </a:r>
            <a:r>
              <a:rPr lang="en-US" dirty="0">
                <a:solidFill>
                  <a:srgbClr val="2A4687"/>
                </a:solidFill>
              </a:rPr>
              <a:t> restraints designed to apply restraint forces to skeletal regions of the pelvis and shoulder(s)</a:t>
            </a:r>
          </a:p>
          <a:p>
            <a:pPr marL="333375" lvl="1" indent="-217488">
              <a:spcBef>
                <a:spcPct val="50000"/>
              </a:spcBef>
              <a:buClr>
                <a:schemeClr val="accent2"/>
              </a:buClr>
              <a:buFont typeface="Times" pitchFamily="-106" charset="0"/>
              <a:buChar char="•"/>
              <a:defRPr/>
            </a:pPr>
            <a:r>
              <a:rPr lang="en-US" dirty="0">
                <a:solidFill>
                  <a:srgbClr val="2A4687"/>
                </a:solidFill>
              </a:rPr>
              <a:t>be dynamically strength tested in 30-mph frontal impact using a 187-lb SWC and 170-lb crash dummy (restrained with a WC-anchored lap belt for WC18).</a:t>
            </a:r>
          </a:p>
          <a:p>
            <a:pPr marL="115887" lvl="1" indent="0">
              <a:spcBef>
                <a:spcPct val="50000"/>
              </a:spcBef>
              <a:buClr>
                <a:schemeClr val="accent2"/>
              </a:buClr>
              <a:defRPr/>
            </a:pPr>
            <a:r>
              <a:rPr lang="en-US" dirty="0">
                <a:solidFill>
                  <a:srgbClr val="2A4687"/>
                </a:solidFill>
              </a:rPr>
              <a:t>Largely performance based.</a:t>
            </a:r>
          </a:p>
          <a:p>
            <a:pPr marL="115887" lvl="1" indent="0">
              <a:spcBef>
                <a:spcPct val="50000"/>
              </a:spcBef>
              <a:buClr>
                <a:schemeClr val="accent2"/>
              </a:buClr>
              <a:defRPr/>
            </a:pPr>
            <a:r>
              <a:rPr lang="en-US" dirty="0">
                <a:solidFill>
                  <a:srgbClr val="2A4687"/>
                </a:solidFill>
              </a:rPr>
              <a:t>Includes labeling and instructions requirements.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3D84DF-7111-4A41-B2DB-17B789762565}"/>
              </a:ext>
            </a:extLst>
          </p:cNvPr>
          <p:cNvSpPr/>
          <p:nvPr/>
        </p:nvSpPr>
        <p:spPr>
          <a:xfrm>
            <a:off x="0" y="0"/>
            <a:ext cx="5549900" cy="6364288"/>
          </a:xfrm>
          <a:prstGeom prst="rect">
            <a:avLst/>
          </a:prstGeom>
          <a:solidFill>
            <a:srgbClr val="001B3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548640"/>
          <a:lstStyle/>
          <a:p>
            <a:pPr defTabSz="457200" eaLnBrk="1" fontAlgn="auto" hangingPunct="1">
              <a:spcBef>
                <a:spcPts val="2400"/>
              </a:spcBef>
              <a:spcAft>
                <a:spcPts val="0"/>
              </a:spcAft>
              <a:defRPr/>
            </a:pPr>
            <a:endParaRPr lang="en-US" sz="2800" dirty="0">
              <a:solidFill>
                <a:schemeClr val="bg1"/>
              </a:solidFill>
              <a:latin typeface="Calibri" panose="020F0502020204030204"/>
            </a:endParaRPr>
          </a:p>
        </p:txBody>
      </p:sp>
      <p:sp>
        <p:nvSpPr>
          <p:cNvPr id="17410" name="Text Box 3">
            <a:extLst>
              <a:ext uri="{FF2B5EF4-FFF2-40B4-BE49-F238E27FC236}">
                <a16:creationId xmlns:a16="http://schemas.microsoft.com/office/drawing/2014/main" id="{0A0B9B45-7EE1-0443-98AC-F295A022661C}"/>
              </a:ext>
            </a:extLst>
          </p:cNvPr>
          <p:cNvSpPr txBox="1">
            <a:spLocks noChangeArrowheads="1"/>
          </p:cNvSpPr>
          <p:nvPr/>
        </p:nvSpPr>
        <p:spPr bwMode="auto">
          <a:xfrm>
            <a:off x="152400" y="1246188"/>
            <a:ext cx="5397500" cy="5078412"/>
          </a:xfrm>
          <a:prstGeom prst="rect">
            <a:avLst/>
          </a:prstGeom>
          <a:noFill/>
          <a:ln>
            <a:noFill/>
          </a:ln>
          <a:extLst>
            <a:ext uri="{909E8E84-426E-40dd-AFC4-6F175D3DCCD1}"/>
            <a:ext uri="{91240B29-F687-4f45-9708-019B960494DF}"/>
          </a:extLst>
        </p:spPr>
        <p:txBody>
          <a:bodyPr>
            <a:spAutoFit/>
          </a:bodyPr>
          <a:lstStyle>
            <a:lvl1pPr marL="461963" indent="-461963">
              <a:defRPr sz="2400">
                <a:solidFill>
                  <a:schemeClr val="tx1"/>
                </a:solidFill>
                <a:latin typeface="Arial" charset="0"/>
                <a:ea typeface="ヒラギノ角ゴ Pro W3" charset="0"/>
                <a:cs typeface="ヒラギノ角ゴ Pro W3" charset="0"/>
              </a:defRPr>
            </a:lvl1pPr>
            <a:lvl2pPr marL="800100" indent="-34290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115887" lvl="1" indent="0">
              <a:spcBef>
                <a:spcPct val="50000"/>
              </a:spcBef>
              <a:buClr>
                <a:schemeClr val="accent2"/>
              </a:buClr>
              <a:defRPr/>
            </a:pPr>
            <a:r>
              <a:rPr lang="en-US" dirty="0">
                <a:solidFill>
                  <a:schemeClr val="bg1"/>
                </a:solidFill>
              </a:rPr>
              <a:t>Key requirements, a WC must:</a:t>
            </a:r>
          </a:p>
          <a:p>
            <a:pPr lvl="1" eaLnBrk="1" hangingPunct="1">
              <a:buFont typeface="Arial"/>
              <a:buChar char="•"/>
              <a:defRPr/>
            </a:pPr>
            <a:r>
              <a:rPr lang="en-US" dirty="0">
                <a:solidFill>
                  <a:schemeClr val="bg1"/>
                </a:solidFill>
                <a:latin typeface="+mn-lt"/>
              </a:rPr>
              <a:t>Have easy to find securement points</a:t>
            </a:r>
          </a:p>
          <a:p>
            <a:pPr lvl="1" eaLnBrk="1" hangingPunct="1">
              <a:buFont typeface="Arial"/>
              <a:buChar char="•"/>
              <a:defRPr/>
            </a:pPr>
            <a:r>
              <a:rPr lang="en-US" dirty="0">
                <a:solidFill>
                  <a:schemeClr val="bg1"/>
                </a:solidFill>
                <a:latin typeface="+mn-lt"/>
              </a:rPr>
              <a:t>Work well with seatbelts</a:t>
            </a:r>
          </a:p>
          <a:p>
            <a:pPr lvl="1" eaLnBrk="1" hangingPunct="1">
              <a:buFont typeface="Arial"/>
              <a:buChar char="•"/>
              <a:defRPr/>
            </a:pPr>
            <a:r>
              <a:rPr lang="en-US" dirty="0">
                <a:solidFill>
                  <a:schemeClr val="bg1"/>
                </a:solidFill>
                <a:latin typeface="+mn-lt"/>
              </a:rPr>
              <a:t>Be crash tested for high </a:t>
            </a:r>
            <a:r>
              <a:rPr lang="en-US" i="1" dirty="0">
                <a:solidFill>
                  <a:schemeClr val="bg1"/>
                </a:solidFill>
                <a:latin typeface="+mn-lt"/>
              </a:rPr>
              <a:t>g</a:t>
            </a:r>
            <a:r>
              <a:rPr lang="en-US" dirty="0">
                <a:solidFill>
                  <a:schemeClr val="bg1"/>
                </a:solidFill>
                <a:latin typeface="+mn-lt"/>
              </a:rPr>
              <a:t> conditions</a:t>
            </a:r>
          </a:p>
          <a:p>
            <a:pPr lvl="1" eaLnBrk="1" hangingPunct="1">
              <a:buFont typeface="Arial"/>
              <a:buChar char="•"/>
              <a:defRPr/>
            </a:pPr>
            <a:r>
              <a:rPr lang="en-US" dirty="0">
                <a:solidFill>
                  <a:schemeClr val="bg1"/>
                </a:solidFill>
                <a:latin typeface="+mn-lt"/>
              </a:rPr>
              <a:t>Have necessary </a:t>
            </a:r>
            <a:br>
              <a:rPr lang="en-US" dirty="0">
                <a:solidFill>
                  <a:schemeClr val="bg1"/>
                </a:solidFill>
                <a:latin typeface="+mn-lt"/>
              </a:rPr>
            </a:br>
            <a:r>
              <a:rPr lang="en-US" dirty="0">
                <a:solidFill>
                  <a:schemeClr val="bg1"/>
                </a:solidFill>
                <a:latin typeface="+mn-lt"/>
              </a:rPr>
              <a:t>qualities of a vehicle seat</a:t>
            </a:r>
            <a:endParaRPr lang="en-US" dirty="0">
              <a:solidFill>
                <a:schemeClr val="bg1"/>
              </a:solidFill>
            </a:endParaRPr>
          </a:p>
          <a:p>
            <a:pPr marL="115887" lvl="1" indent="0">
              <a:spcBef>
                <a:spcPct val="50000"/>
              </a:spcBef>
              <a:buClr>
                <a:schemeClr val="accent2"/>
              </a:buClr>
              <a:defRPr/>
            </a:pPr>
            <a:r>
              <a:rPr lang="en-US" dirty="0">
                <a:solidFill>
                  <a:schemeClr val="bg1"/>
                </a:solidFill>
              </a:rPr>
              <a:t>Largely performance based.</a:t>
            </a:r>
          </a:p>
          <a:p>
            <a:pPr marL="115887" lvl="1" indent="0">
              <a:spcBef>
                <a:spcPct val="50000"/>
              </a:spcBef>
              <a:buClr>
                <a:schemeClr val="accent2"/>
              </a:buClr>
              <a:defRPr/>
            </a:pPr>
            <a:r>
              <a:rPr lang="en-US" dirty="0">
                <a:solidFill>
                  <a:schemeClr val="bg1"/>
                </a:solidFill>
              </a:rPr>
              <a:t>Addresses ease of use issues.</a:t>
            </a:r>
          </a:p>
          <a:p>
            <a:pPr marL="115887" lvl="1" indent="0">
              <a:spcBef>
                <a:spcPct val="50000"/>
              </a:spcBef>
              <a:buClr>
                <a:schemeClr val="accent2"/>
              </a:buClr>
              <a:defRPr/>
            </a:pPr>
            <a:r>
              <a:rPr lang="en-US" dirty="0">
                <a:solidFill>
                  <a:schemeClr val="bg1"/>
                </a:solidFill>
              </a:rPr>
              <a:t>Includes labeling and instructions requirements.</a:t>
            </a:r>
          </a:p>
        </p:txBody>
      </p:sp>
      <p:pic>
        <p:nvPicPr>
          <p:cNvPr id="1945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975" y="1206500"/>
            <a:ext cx="38735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2"/>
          <p:cNvSpPr>
            <a:spLocks noGrp="1" noChangeArrowheads="1"/>
          </p:cNvSpPr>
          <p:nvPr>
            <p:ph type="title"/>
          </p:nvPr>
        </p:nvSpPr>
        <p:spPr>
          <a:xfrm>
            <a:off x="685800" y="185738"/>
            <a:ext cx="4267200" cy="1066800"/>
          </a:xfrm>
        </p:spPr>
        <p:txBody>
          <a:bodyPr/>
          <a:lstStyle/>
          <a:p>
            <a:pPr eaLnBrk="1" hangingPunct="1"/>
            <a:r>
              <a:rPr lang="en-US" altLang="en-US" sz="3200" smtClean="0">
                <a:solidFill>
                  <a:srgbClr val="F7F408"/>
                </a:solidFill>
              </a:rPr>
              <a:t>WC Standards:</a:t>
            </a:r>
            <a:br>
              <a:rPr lang="en-US" altLang="en-US" sz="3200" smtClean="0">
                <a:solidFill>
                  <a:srgbClr val="F7F408"/>
                </a:solidFill>
              </a:rPr>
            </a:br>
            <a:r>
              <a:rPr lang="en-US" altLang="en-US" sz="3200" smtClean="0">
                <a:solidFill>
                  <a:srgbClr val="F7F408"/>
                </a:solidFill>
              </a:rPr>
              <a:t> WC19 and 7176-19</a:t>
            </a:r>
            <a:endParaRPr lang="en-US" altLang="en-US" sz="2400" i="1" smtClean="0">
              <a:solidFill>
                <a:srgbClr val="F7F408"/>
              </a:solidFill>
              <a:latin typeface="Helvetica"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882E79-0AB5-6B49-8A34-BFC87A2CB710}"/>
              </a:ext>
            </a:extLst>
          </p:cNvPr>
          <p:cNvSpPr/>
          <p:nvPr/>
        </p:nvSpPr>
        <p:spPr>
          <a:xfrm>
            <a:off x="0" y="0"/>
            <a:ext cx="5549900" cy="6364288"/>
          </a:xfrm>
          <a:prstGeom prst="rect">
            <a:avLst/>
          </a:prstGeom>
          <a:solidFill>
            <a:srgbClr val="001B3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548640"/>
          <a:lstStyle/>
          <a:p>
            <a:pPr defTabSz="457200" eaLnBrk="1" fontAlgn="auto" hangingPunct="1">
              <a:spcBef>
                <a:spcPts val="2400"/>
              </a:spcBef>
              <a:spcAft>
                <a:spcPts val="0"/>
              </a:spcAft>
              <a:defRPr/>
            </a:pPr>
            <a:endParaRPr lang="en-US" sz="2800" dirty="0">
              <a:solidFill>
                <a:schemeClr val="bg1"/>
              </a:solidFill>
              <a:latin typeface="Calibri" panose="020F0502020204030204"/>
            </a:endParaRPr>
          </a:p>
        </p:txBody>
      </p:sp>
      <p:sp>
        <p:nvSpPr>
          <p:cNvPr id="21506" name="Rectangle 2"/>
          <p:cNvSpPr>
            <a:spLocks noGrp="1" noChangeArrowheads="1"/>
          </p:cNvSpPr>
          <p:nvPr>
            <p:ph type="title"/>
          </p:nvPr>
        </p:nvSpPr>
        <p:spPr>
          <a:xfrm>
            <a:off x="533400" y="304800"/>
            <a:ext cx="4648200" cy="838200"/>
          </a:xfrm>
        </p:spPr>
        <p:txBody>
          <a:bodyPr/>
          <a:lstStyle/>
          <a:p>
            <a:pPr eaLnBrk="1" hangingPunct="1"/>
            <a:r>
              <a:rPr lang="en-US" altLang="en-US" sz="3200" smtClean="0">
                <a:solidFill>
                  <a:srgbClr val="F7F408"/>
                </a:solidFill>
              </a:rPr>
              <a:t>Different Vehicle Environments</a:t>
            </a:r>
            <a:endParaRPr lang="en-US" altLang="en-US" sz="2400" i="1" smtClean="0">
              <a:solidFill>
                <a:srgbClr val="F7F408"/>
              </a:solidFill>
              <a:latin typeface="Helvetica" panose="020B0604020202020204" pitchFamily="34" charset="0"/>
            </a:endParaRPr>
          </a:p>
        </p:txBody>
      </p:sp>
      <p:sp>
        <p:nvSpPr>
          <p:cNvPr id="2" name="Text Box 3">
            <a:extLst>
              <a:ext uri="{FF2B5EF4-FFF2-40B4-BE49-F238E27FC236}">
                <a16:creationId xmlns:a16="http://schemas.microsoft.com/office/drawing/2014/main" id="{370B7D62-ECB7-1F40-9C29-EF02FB550FDC}"/>
              </a:ext>
            </a:extLst>
          </p:cNvPr>
          <p:cNvSpPr txBox="1">
            <a:spLocks noChangeArrowheads="1"/>
          </p:cNvSpPr>
          <p:nvPr/>
        </p:nvSpPr>
        <p:spPr bwMode="auto">
          <a:xfrm>
            <a:off x="228600" y="1354138"/>
            <a:ext cx="55626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rgbClr val="2A4687"/>
                </a:solidFill>
                <a:latin typeface="Arial" panose="020B0604020202020204" pitchFamily="34" charset="0"/>
                <a:ea typeface="ヒラギノ角ゴ Pro W3" panose="020B0300000000000000" pitchFamily="34" charset="-128"/>
              </a:defRPr>
            </a:lvl1pPr>
            <a:lvl2pPr marL="742950" indent="-285750">
              <a:buChar char="–"/>
              <a:defRPr sz="2800">
                <a:solidFill>
                  <a:srgbClr val="2A4687"/>
                </a:solidFill>
                <a:latin typeface="Arial" panose="020B0604020202020204" pitchFamily="34" charset="0"/>
                <a:ea typeface="ヒラギノ角ゴ Pro W3" panose="020B0300000000000000" pitchFamily="34" charset="-128"/>
              </a:defRPr>
            </a:lvl2pPr>
            <a:lvl3pPr marL="1143000" indent="-228600">
              <a:buChar char="•"/>
              <a:defRPr sz="2400">
                <a:solidFill>
                  <a:srgbClr val="2A4687"/>
                </a:solidFill>
                <a:latin typeface="Arial" panose="020B0604020202020204" pitchFamily="34" charset="0"/>
                <a:ea typeface="ヒラギノ角ゴ Pro W3" panose="020B0300000000000000" pitchFamily="34" charset="-128"/>
              </a:defRPr>
            </a:lvl3pPr>
            <a:lvl4pPr marL="1600200" indent="-228600">
              <a:buChar char="–"/>
              <a:defRPr sz="2000">
                <a:solidFill>
                  <a:srgbClr val="2A4687"/>
                </a:solidFill>
                <a:latin typeface="Arial" panose="020B0604020202020204" pitchFamily="34" charset="0"/>
                <a:ea typeface="ヒラギノ角ゴ Pro W3" panose="020B0300000000000000" pitchFamily="34" charset="-128"/>
              </a:defRPr>
            </a:lvl4pPr>
            <a:lvl5pPr marL="2057400" indent="-228600">
              <a:buChar char="»"/>
              <a:defRPr sz="2000">
                <a:solidFill>
                  <a:srgbClr val="2A4687"/>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buChar char="»"/>
              <a:defRPr sz="2000">
                <a:solidFill>
                  <a:srgbClr val="2A4687"/>
                </a:solidFill>
                <a:latin typeface="Arial" panose="020B0604020202020204" pitchFamily="34" charset="0"/>
                <a:ea typeface="ヒラギノ角ゴ Pro W3" panose="020B0300000000000000" pitchFamily="34" charset="-128"/>
              </a:defRPr>
            </a:lvl9pPr>
          </a:lstStyle>
          <a:p>
            <a:pPr>
              <a:spcBef>
                <a:spcPct val="40000"/>
              </a:spcBef>
              <a:buClr>
                <a:srgbClr val="FFFDFA"/>
              </a:buClr>
              <a:buFont typeface="Times" pitchFamily="2" charset="0"/>
              <a:buNone/>
              <a:defRPr/>
            </a:pPr>
            <a:r>
              <a:rPr lang="en-US" altLang="en-US" sz="2000" dirty="0">
                <a:solidFill>
                  <a:schemeClr val="bg1"/>
                </a:solidFill>
              </a:rPr>
              <a:t>Heavy vehicles are safer than light vehicles. </a:t>
            </a:r>
          </a:p>
          <a:p>
            <a:pPr>
              <a:spcBef>
                <a:spcPct val="40000"/>
              </a:spcBef>
              <a:buClr>
                <a:srgbClr val="FFFDFA"/>
              </a:buClr>
              <a:buFont typeface="Times" pitchFamily="2" charset="0"/>
              <a:buNone/>
              <a:defRPr/>
            </a:pPr>
            <a:endParaRPr lang="en-US" altLang="en-US" sz="2000" dirty="0">
              <a:solidFill>
                <a:schemeClr val="bg1"/>
              </a:solidFill>
            </a:endParaRPr>
          </a:p>
          <a:p>
            <a:pPr>
              <a:spcBef>
                <a:spcPct val="40000"/>
              </a:spcBef>
              <a:buClr>
                <a:srgbClr val="FFFDFA"/>
              </a:buClr>
              <a:buFont typeface="Times" pitchFamily="2" charset="0"/>
              <a:buNone/>
              <a:defRPr/>
            </a:pPr>
            <a:r>
              <a:rPr lang="en-US" altLang="en-US" sz="2000" i="1" dirty="0">
                <a:solidFill>
                  <a:schemeClr val="bg1"/>
                </a:solidFill>
              </a:rPr>
              <a:t>Light vehicles (GVWR 8500 </a:t>
            </a:r>
            <a:r>
              <a:rPr lang="en-US" altLang="en-US" sz="2000" i="1" dirty="0" err="1">
                <a:solidFill>
                  <a:schemeClr val="bg1"/>
                </a:solidFill>
              </a:rPr>
              <a:t>lb</a:t>
            </a:r>
            <a:r>
              <a:rPr lang="en-US" altLang="en-US" sz="2000" i="1" dirty="0">
                <a:solidFill>
                  <a:schemeClr val="bg1"/>
                </a:solidFill>
              </a:rPr>
              <a:t> or less) - </a:t>
            </a:r>
            <a:r>
              <a:rPr lang="en-US" altLang="en-US" sz="2000" dirty="0">
                <a:solidFill>
                  <a:schemeClr val="bg1"/>
                </a:solidFill>
              </a:rPr>
              <a:t>Passenger cars, minivans, light trucks, SUVs more likely to experience </a:t>
            </a:r>
            <a:r>
              <a:rPr lang="en-US" altLang="en-US" sz="2000" u="sng" dirty="0">
                <a:solidFill>
                  <a:schemeClr val="bg1"/>
                </a:solidFill>
              </a:rPr>
              <a:t>high </a:t>
            </a:r>
            <a:r>
              <a:rPr lang="en-US" altLang="en-US" sz="2000" i="1" u="sng" dirty="0">
                <a:solidFill>
                  <a:schemeClr val="bg1"/>
                </a:solidFill>
              </a:rPr>
              <a:t>g</a:t>
            </a:r>
            <a:r>
              <a:rPr lang="en-US" altLang="en-US" sz="2000" dirty="0">
                <a:solidFill>
                  <a:schemeClr val="bg1"/>
                </a:solidFill>
              </a:rPr>
              <a:t> crashes.</a:t>
            </a:r>
          </a:p>
          <a:p>
            <a:pPr marL="342900" indent="-342900">
              <a:spcBef>
                <a:spcPct val="40000"/>
              </a:spcBef>
              <a:buClr>
                <a:srgbClr val="FFFDFA"/>
              </a:buClr>
              <a:defRPr/>
            </a:pPr>
            <a:r>
              <a:rPr lang="en-US" altLang="en-US" sz="2000" dirty="0">
                <a:solidFill>
                  <a:schemeClr val="bg1"/>
                </a:solidFill>
              </a:rPr>
              <a:t>Passengers are protected by seat belts, airbags, etc.  (30 mph/20 </a:t>
            </a:r>
            <a:r>
              <a:rPr lang="en-US" altLang="en-US" sz="2000" i="1" dirty="0">
                <a:solidFill>
                  <a:schemeClr val="bg1"/>
                </a:solidFill>
              </a:rPr>
              <a:t>g</a:t>
            </a:r>
            <a:r>
              <a:rPr lang="en-US" altLang="en-US" sz="2000" dirty="0">
                <a:solidFill>
                  <a:schemeClr val="bg1"/>
                </a:solidFill>
              </a:rPr>
              <a:t>)</a:t>
            </a:r>
          </a:p>
          <a:p>
            <a:pPr>
              <a:spcBef>
                <a:spcPct val="40000"/>
              </a:spcBef>
              <a:buClr>
                <a:srgbClr val="FFFDFA"/>
              </a:buClr>
              <a:buFont typeface="Times" pitchFamily="2" charset="0"/>
              <a:buNone/>
              <a:defRPr/>
            </a:pPr>
            <a:endParaRPr lang="en-US" altLang="en-US" sz="2000" i="1" dirty="0">
              <a:solidFill>
                <a:schemeClr val="bg1"/>
              </a:solidFill>
            </a:endParaRPr>
          </a:p>
          <a:p>
            <a:pPr>
              <a:spcBef>
                <a:spcPts val="0"/>
              </a:spcBef>
              <a:buClr>
                <a:srgbClr val="FFFDFA"/>
              </a:buClr>
              <a:buFont typeface="Times" pitchFamily="2" charset="0"/>
              <a:buNone/>
              <a:defRPr/>
            </a:pPr>
            <a:r>
              <a:rPr lang="en-US" altLang="en-US" sz="2000" i="1" dirty="0">
                <a:solidFill>
                  <a:schemeClr val="bg1"/>
                </a:solidFill>
              </a:rPr>
              <a:t>Heavy vehicles (GVWR &gt; 10,000 </a:t>
            </a:r>
            <a:r>
              <a:rPr lang="en-US" altLang="en-US" sz="2000" i="1" dirty="0" err="1">
                <a:solidFill>
                  <a:schemeClr val="bg1"/>
                </a:solidFill>
              </a:rPr>
              <a:t>lb</a:t>
            </a:r>
            <a:r>
              <a:rPr lang="en-US" altLang="en-US" sz="2000" i="1" dirty="0">
                <a:solidFill>
                  <a:schemeClr val="bg1"/>
                </a:solidFill>
              </a:rPr>
              <a:t>) </a:t>
            </a:r>
            <a:r>
              <a:rPr lang="mr-IN" altLang="en-US" sz="2000" i="1" dirty="0">
                <a:solidFill>
                  <a:schemeClr val="bg1"/>
                </a:solidFill>
              </a:rPr>
              <a:t>–</a:t>
            </a:r>
            <a:r>
              <a:rPr lang="en-US" altLang="en-US" sz="2000" i="1" dirty="0">
                <a:solidFill>
                  <a:schemeClr val="bg1"/>
                </a:solidFill>
              </a:rPr>
              <a:t> </a:t>
            </a:r>
            <a:br>
              <a:rPr lang="en-US" altLang="en-US" sz="2000" i="1" dirty="0">
                <a:solidFill>
                  <a:schemeClr val="bg1"/>
                </a:solidFill>
              </a:rPr>
            </a:br>
            <a:r>
              <a:rPr lang="en-US" altLang="en-US" sz="2000" dirty="0">
                <a:solidFill>
                  <a:schemeClr val="bg1"/>
                </a:solidFill>
              </a:rPr>
              <a:t>City buses are much less likely to          experience high </a:t>
            </a:r>
            <a:r>
              <a:rPr lang="en-US" altLang="en-US" sz="2000" i="1" dirty="0">
                <a:solidFill>
                  <a:schemeClr val="bg1"/>
                </a:solidFill>
              </a:rPr>
              <a:t>g</a:t>
            </a:r>
            <a:r>
              <a:rPr lang="en-US" altLang="en-US" sz="2000" dirty="0">
                <a:solidFill>
                  <a:schemeClr val="bg1"/>
                </a:solidFill>
              </a:rPr>
              <a:t> crashes, </a:t>
            </a:r>
          </a:p>
          <a:p>
            <a:pPr>
              <a:spcBef>
                <a:spcPts val="0"/>
              </a:spcBef>
              <a:buClr>
                <a:srgbClr val="FFFDFA"/>
              </a:buClr>
              <a:buFont typeface="Times" pitchFamily="2" charset="0"/>
              <a:buNone/>
              <a:defRPr/>
            </a:pPr>
            <a:endParaRPr lang="en-US" altLang="en-US" sz="2000" dirty="0">
              <a:solidFill>
                <a:schemeClr val="bg1"/>
              </a:solidFill>
            </a:endParaRPr>
          </a:p>
          <a:p>
            <a:pPr marL="342900" indent="-342900">
              <a:spcBef>
                <a:spcPts val="0"/>
              </a:spcBef>
              <a:buClr>
                <a:srgbClr val="FFFDFA"/>
              </a:buClr>
              <a:defRPr/>
            </a:pPr>
            <a:r>
              <a:rPr lang="en-US" altLang="en-US" sz="2000" dirty="0">
                <a:solidFill>
                  <a:schemeClr val="bg1"/>
                </a:solidFill>
              </a:rPr>
              <a:t>Passengers allow to ride while          standing. (1-3 </a:t>
            </a:r>
            <a:r>
              <a:rPr lang="en-US" altLang="en-US" sz="2000" i="1" dirty="0">
                <a:solidFill>
                  <a:schemeClr val="bg1"/>
                </a:solidFill>
              </a:rPr>
              <a:t>g</a:t>
            </a:r>
            <a:r>
              <a:rPr lang="en-US" altLang="en-US" sz="2000" dirty="0">
                <a:solidFill>
                  <a:schemeClr val="bg1"/>
                </a:solidFill>
              </a:rPr>
              <a:t>)</a:t>
            </a:r>
          </a:p>
        </p:txBody>
      </p:sp>
      <p:pic>
        <p:nvPicPr>
          <p:cNvPr id="215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0413" y="2293938"/>
            <a:ext cx="31242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 descr="minivan.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92813" y="331788"/>
            <a:ext cx="26670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10" name="Object 3"/>
          <p:cNvGraphicFramePr>
            <a:graphicFrameLocks noChangeAspect="1"/>
          </p:cNvGraphicFramePr>
          <p:nvPr/>
        </p:nvGraphicFramePr>
        <p:xfrm>
          <a:off x="4876800" y="4121150"/>
          <a:ext cx="4224338" cy="2203450"/>
        </p:xfrm>
        <a:graphic>
          <a:graphicData uri="http://schemas.openxmlformats.org/presentationml/2006/ole">
            <mc:AlternateContent xmlns:mc="http://schemas.openxmlformats.org/markup-compatibility/2006">
              <mc:Choice xmlns:v="urn:schemas-microsoft-com:vml" Requires="v">
                <p:oleObj spid="_x0000_s21512" name="Chart" r:id="rId6" imgW="0" imgH="0" progId="MSGraph.Chart.8">
                  <p:embed followColorScheme="full"/>
                </p:oleObj>
              </mc:Choice>
              <mc:Fallback>
                <p:oleObj name="Chart" r:id="rId6" imgW="0" imgH="0"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4121150"/>
                        <a:ext cx="4224338" cy="2203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30552</TotalTime>
  <Words>1585</Words>
  <Application>Microsoft Office PowerPoint</Application>
  <PresentationFormat>On-screen Show (4:3)</PresentationFormat>
  <Paragraphs>284</Paragraphs>
  <Slides>39</Slides>
  <Notes>32</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51" baseType="lpstr">
      <vt:lpstr>MS PGothic</vt:lpstr>
      <vt:lpstr>Arial</vt:lpstr>
      <vt:lpstr>Calibri</vt:lpstr>
      <vt:lpstr>Helvetica</vt:lpstr>
      <vt:lpstr>Lucida Grande</vt:lpstr>
      <vt:lpstr>Times</vt:lpstr>
      <vt:lpstr>Wingdings</vt:lpstr>
      <vt:lpstr>Wingdings 2</vt:lpstr>
      <vt:lpstr>ヒラギノ角ゴ Pro W3</vt:lpstr>
      <vt:lpstr>Blank Presentation</vt:lpstr>
      <vt:lpstr>Chart</vt:lpstr>
      <vt:lpstr>Document</vt:lpstr>
      <vt:lpstr>PowerPoint Presentation</vt:lpstr>
      <vt:lpstr>UMTRI – Wheelchair Transportation Safety</vt:lpstr>
      <vt:lpstr>UMTRI – Wheelchair Transportation Safety</vt:lpstr>
      <vt:lpstr>WTS Goal:  Similar Level of Safety</vt:lpstr>
      <vt:lpstr>WTS Standards</vt:lpstr>
      <vt:lpstr>WTS Standards</vt:lpstr>
      <vt:lpstr>WTORS Standards – WC18 and 10542-1</vt:lpstr>
      <vt:lpstr>WC Standards:  WC19 and 7176-19</vt:lpstr>
      <vt:lpstr>Different Vehicle Environments</vt:lpstr>
      <vt:lpstr>Different Vehicle Environments have  Different WC Safety Solutions</vt:lpstr>
      <vt:lpstr>High g Environment Basic Principles </vt:lpstr>
      <vt:lpstr>In Passenger Vehicles – Travel Forward Facing</vt:lpstr>
      <vt:lpstr>In Passenger Vehicles – Travel Forward Facing</vt:lpstr>
      <vt:lpstr>Passenger Vehicles: 4-point Strap Type WTORS</vt:lpstr>
      <vt:lpstr>Passenger Vehicles: Docking-Type WTORS</vt:lpstr>
      <vt:lpstr>Passenger Vehicles: Docking-Type WTORS</vt:lpstr>
      <vt:lpstr>WTORS for Heavy Vehicles</vt:lpstr>
      <vt:lpstr>WTORS for Heavy Vehicles</vt:lpstr>
      <vt:lpstr>WTORS for Heavy Vehicles</vt:lpstr>
      <vt:lpstr>WTORS for Heavy Vehicles</vt:lpstr>
      <vt:lpstr>WTORS Pros and Cons</vt:lpstr>
      <vt:lpstr>Passenger Vehicles:  Universal Docking Geometry (UDIG)</vt:lpstr>
      <vt:lpstr>Passenger Vehicles: Universal Docking(UDIG)</vt:lpstr>
      <vt:lpstr>Occupant Protection Issues</vt:lpstr>
      <vt:lpstr>Field Data on Independent Use of WTORS</vt:lpstr>
      <vt:lpstr>Field Data on Independent Use of WTORS</vt:lpstr>
      <vt:lpstr>Field Data on Independent Use of WTORS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WTS Challenges in AVs</vt:lpstr>
      <vt:lpstr>Barriers to Progress in WTS</vt:lpstr>
      <vt:lpstr>Potential Solutions</vt:lpstr>
      <vt:lpstr>Potential Solutions</vt:lpstr>
      <vt:lpstr>Questions?</vt:lpstr>
    </vt:vector>
  </TitlesOfParts>
  <Company>Nathaniel Madura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Child Passenger Safety Research in UMTRI’s  Biosciences Division</dc:title>
  <dc:creator>Angel Preston</dc:creator>
  <cp:lastModifiedBy>Author</cp:lastModifiedBy>
  <cp:revision>610</cp:revision>
  <cp:lastPrinted>2019-07-02T15:35:19Z</cp:lastPrinted>
  <dcterms:created xsi:type="dcterms:W3CDTF">2010-06-25T18:04:36Z</dcterms:created>
  <dcterms:modified xsi:type="dcterms:W3CDTF">2019-07-31T17:11:06Z</dcterms:modified>
</cp:coreProperties>
</file>